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2.xml" ContentType="application/vnd.openxmlformats-officedocument.presentationml.notesSl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1"/>
  </p:notesMasterIdLst>
  <p:sldIdLst>
    <p:sldId id="289" r:id="rId2"/>
    <p:sldId id="305" r:id="rId3"/>
    <p:sldId id="354" r:id="rId4"/>
    <p:sldId id="353" r:id="rId5"/>
    <p:sldId id="306" r:id="rId6"/>
    <p:sldId id="328" r:id="rId7"/>
    <p:sldId id="307" r:id="rId8"/>
    <p:sldId id="302" r:id="rId9"/>
    <p:sldId id="293" r:id="rId10"/>
    <p:sldId id="327" r:id="rId11"/>
    <p:sldId id="324" r:id="rId12"/>
    <p:sldId id="325" r:id="rId13"/>
    <p:sldId id="326" r:id="rId14"/>
    <p:sldId id="292" r:id="rId15"/>
    <p:sldId id="301" r:id="rId16"/>
    <p:sldId id="304" r:id="rId17"/>
    <p:sldId id="352" r:id="rId18"/>
    <p:sldId id="350" r:id="rId19"/>
    <p:sldId id="288" r:id="rId20"/>
    <p:sldId id="300" r:id="rId21"/>
    <p:sldId id="303" r:id="rId22"/>
    <p:sldId id="295" r:id="rId23"/>
    <p:sldId id="296" r:id="rId24"/>
    <p:sldId id="297" r:id="rId25"/>
    <p:sldId id="299" r:id="rId26"/>
    <p:sldId id="351" r:id="rId27"/>
    <p:sldId id="298" r:id="rId28"/>
    <p:sldId id="349" r:id="rId29"/>
    <p:sldId id="262" r:id="rId30"/>
  </p:sldIdLst>
  <p:sldSz cx="12192000" cy="6858000"/>
  <p:notesSz cx="6858000" cy="9144000"/>
  <p:custDataLst>
    <p:tags r:id="rId3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559DE2"/>
    <a:srgbClr val="3A27C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40DD6B1-7780-4348-B363-9CB2AAF2BB4D}" v="12" dt="2024-09-30T15:02:12.92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1" d="100"/>
          <a:sy n="91" d="100"/>
        </p:scale>
        <p:origin x="78" y="2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gs" Target="tags/tag1.xml"/><Relationship Id="rId37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家全 张" userId="6c4fe6f0445c013e" providerId="LiveId" clId="{1E6DE26F-D76F-466D-849C-165F75AB8496}"/>
    <pc:docChg chg="undo custSel modSld">
      <pc:chgData name="家全 张" userId="6c4fe6f0445c013e" providerId="LiveId" clId="{1E6DE26F-D76F-466D-849C-165F75AB8496}" dt="2024-09-29T08:57:01.349" v="2" actId="207"/>
      <pc:docMkLst>
        <pc:docMk/>
      </pc:docMkLst>
      <pc:sldChg chg="modSp mod">
        <pc:chgData name="家全 张" userId="6c4fe6f0445c013e" providerId="LiveId" clId="{1E6DE26F-D76F-466D-849C-165F75AB8496}" dt="2024-09-29T08:57:01.349" v="2" actId="207"/>
        <pc:sldMkLst>
          <pc:docMk/>
          <pc:sldMk cId="0" sldId="302"/>
        </pc:sldMkLst>
        <pc:spChg chg="mod">
          <ac:chgData name="家全 张" userId="6c4fe6f0445c013e" providerId="LiveId" clId="{1E6DE26F-D76F-466D-849C-165F75AB8496}" dt="2024-09-29T08:57:01.349" v="2" actId="207"/>
          <ac:spMkLst>
            <pc:docMk/>
            <pc:sldMk cId="0" sldId="302"/>
            <ac:spMk id="3" creationId="{1DD6FC84-921C-4F16-27FC-2A9E0BCD92BD}"/>
          </ac:spMkLst>
        </pc:spChg>
      </pc:sldChg>
    </pc:docChg>
  </pc:docChgLst>
  <pc:docChgLst>
    <pc:chgData name="家全 张" userId="6c4fe6f0445c013e" providerId="LiveId" clId="{740DD6B1-7780-4348-B363-9CB2AAF2BB4D}"/>
    <pc:docChg chg="undo redo custSel addSld modSld">
      <pc:chgData name="家全 张" userId="6c4fe6f0445c013e" providerId="LiveId" clId="{740DD6B1-7780-4348-B363-9CB2AAF2BB4D}" dt="2024-09-30T15:02:35.852" v="243" actId="1076"/>
      <pc:docMkLst>
        <pc:docMk/>
      </pc:docMkLst>
      <pc:sldChg chg="modSp mod">
        <pc:chgData name="家全 张" userId="6c4fe6f0445c013e" providerId="LiveId" clId="{740DD6B1-7780-4348-B363-9CB2AAF2BB4D}" dt="2024-09-30T14:49:29.696" v="95" actId="20577"/>
        <pc:sldMkLst>
          <pc:docMk/>
          <pc:sldMk cId="0" sldId="292"/>
        </pc:sldMkLst>
        <pc:spChg chg="mod">
          <ac:chgData name="家全 张" userId="6c4fe6f0445c013e" providerId="LiveId" clId="{740DD6B1-7780-4348-B363-9CB2AAF2BB4D}" dt="2024-09-30T14:49:29.696" v="95" actId="20577"/>
          <ac:spMkLst>
            <pc:docMk/>
            <pc:sldMk cId="0" sldId="292"/>
            <ac:spMk id="16" creationId="{00000000-0000-0000-0000-000000000000}"/>
          </ac:spMkLst>
        </pc:spChg>
      </pc:sldChg>
      <pc:sldChg chg="modSp mod">
        <pc:chgData name="家全 张" userId="6c4fe6f0445c013e" providerId="LiveId" clId="{740DD6B1-7780-4348-B363-9CB2AAF2BB4D}" dt="2024-09-30T14:49:25.172" v="93" actId="20577"/>
        <pc:sldMkLst>
          <pc:docMk/>
          <pc:sldMk cId="0" sldId="293"/>
        </pc:sldMkLst>
        <pc:spChg chg="mod">
          <ac:chgData name="家全 张" userId="6c4fe6f0445c013e" providerId="LiveId" clId="{740DD6B1-7780-4348-B363-9CB2AAF2BB4D}" dt="2024-09-30T14:49:25.172" v="93" actId="20577"/>
          <ac:spMkLst>
            <pc:docMk/>
            <pc:sldMk cId="0" sldId="293"/>
            <ac:spMk id="16" creationId="{00000000-0000-0000-0000-000000000000}"/>
          </ac:spMkLst>
        </pc:spChg>
      </pc:sldChg>
      <pc:sldChg chg="addSp modSp mod">
        <pc:chgData name="家全 张" userId="6c4fe6f0445c013e" providerId="LiveId" clId="{740DD6B1-7780-4348-B363-9CB2AAF2BB4D}" dt="2024-09-30T15:02:35.852" v="243" actId="1076"/>
        <pc:sldMkLst>
          <pc:docMk/>
          <pc:sldMk cId="0" sldId="303"/>
        </pc:sldMkLst>
        <pc:spChg chg="mod">
          <ac:chgData name="家全 张" userId="6c4fe6f0445c013e" providerId="LiveId" clId="{740DD6B1-7780-4348-B363-9CB2AAF2BB4D}" dt="2024-09-30T15:02:07.571" v="215" actId="1076"/>
          <ac:spMkLst>
            <pc:docMk/>
            <pc:sldMk cId="0" sldId="303"/>
            <ac:spMk id="3" creationId="{00000000-0000-0000-0000-000000000000}"/>
          </ac:spMkLst>
        </pc:spChg>
        <pc:spChg chg="add mod">
          <ac:chgData name="家全 张" userId="6c4fe6f0445c013e" providerId="LiveId" clId="{740DD6B1-7780-4348-B363-9CB2AAF2BB4D}" dt="2024-09-30T15:02:35.852" v="243" actId="1076"/>
          <ac:spMkLst>
            <pc:docMk/>
            <pc:sldMk cId="0" sldId="303"/>
            <ac:spMk id="4" creationId="{571F5880-0899-87CF-5E17-1ADA928A297D}"/>
          </ac:spMkLst>
        </pc:spChg>
      </pc:sldChg>
      <pc:sldChg chg="addSp modSp mod">
        <pc:chgData name="家全 张" userId="6c4fe6f0445c013e" providerId="LiveId" clId="{740DD6B1-7780-4348-B363-9CB2AAF2BB4D}" dt="2024-09-30T14:50:35.505" v="165" actId="1076"/>
        <pc:sldMkLst>
          <pc:docMk/>
          <pc:sldMk cId="0" sldId="305"/>
        </pc:sldMkLst>
        <pc:spChg chg="add mod">
          <ac:chgData name="家全 张" userId="6c4fe6f0445c013e" providerId="LiveId" clId="{740DD6B1-7780-4348-B363-9CB2AAF2BB4D}" dt="2024-09-30T14:50:31.043" v="164" actId="164"/>
          <ac:spMkLst>
            <pc:docMk/>
            <pc:sldMk cId="0" sldId="305"/>
            <ac:spMk id="5" creationId="{326F0537-91ED-8F0C-4CBD-F3A873E5274A}"/>
          </ac:spMkLst>
        </pc:spChg>
        <pc:spChg chg="mod">
          <ac:chgData name="家全 张" userId="6c4fe6f0445c013e" providerId="LiveId" clId="{740DD6B1-7780-4348-B363-9CB2AAF2BB4D}" dt="2024-09-30T14:49:49.322" v="121" actId="20577"/>
          <ac:spMkLst>
            <pc:docMk/>
            <pc:sldMk cId="0" sldId="305"/>
            <ac:spMk id="20" creationId="{00000000-0000-0000-0000-000000000000}"/>
          </ac:spMkLst>
        </pc:spChg>
        <pc:spChg chg="mod">
          <ac:chgData name="家全 张" userId="6c4fe6f0445c013e" providerId="LiveId" clId="{740DD6B1-7780-4348-B363-9CB2AAF2BB4D}" dt="2024-09-30T14:49:51.710" v="123" actId="20577"/>
          <ac:spMkLst>
            <pc:docMk/>
            <pc:sldMk cId="0" sldId="305"/>
            <ac:spMk id="22" creationId="{00000000-0000-0000-0000-000000000000}"/>
          </ac:spMkLst>
        </pc:spChg>
        <pc:spChg chg="mod">
          <ac:chgData name="家全 张" userId="6c4fe6f0445c013e" providerId="LiveId" clId="{740DD6B1-7780-4348-B363-9CB2AAF2BB4D}" dt="2024-09-30T14:49:53.751" v="125" actId="20577"/>
          <ac:spMkLst>
            <pc:docMk/>
            <pc:sldMk cId="0" sldId="305"/>
            <ac:spMk id="23" creationId="{00000000-0000-0000-0000-000000000000}"/>
          </ac:spMkLst>
        </pc:spChg>
        <pc:grpChg chg="mod">
          <ac:chgData name="家全 张" userId="6c4fe6f0445c013e" providerId="LiveId" clId="{740DD6B1-7780-4348-B363-9CB2AAF2BB4D}" dt="2024-09-30T14:50:31.043" v="164" actId="164"/>
          <ac:grpSpMkLst>
            <pc:docMk/>
            <pc:sldMk cId="0" sldId="305"/>
            <ac:grpSpMk id="3" creationId="{00000000-0000-0000-0000-000000000000}"/>
          </ac:grpSpMkLst>
        </pc:grpChg>
        <pc:grpChg chg="add mod">
          <ac:chgData name="家全 张" userId="6c4fe6f0445c013e" providerId="LiveId" clId="{740DD6B1-7780-4348-B363-9CB2AAF2BB4D}" dt="2024-09-30T14:50:35.505" v="165" actId="1076"/>
          <ac:grpSpMkLst>
            <pc:docMk/>
            <pc:sldMk cId="0" sldId="305"/>
            <ac:grpSpMk id="6" creationId="{777A2194-74F4-CDC5-EAF7-66311706CAA1}"/>
          </ac:grpSpMkLst>
        </pc:grpChg>
      </pc:sldChg>
      <pc:sldChg chg="addSp delSp modSp add mod">
        <pc:chgData name="家全 张" userId="6c4fe6f0445c013e" providerId="LiveId" clId="{740DD6B1-7780-4348-B363-9CB2AAF2BB4D}" dt="2024-09-30T14:49:12.878" v="91" actId="14100"/>
        <pc:sldMkLst>
          <pc:docMk/>
          <pc:sldMk cId="3788212427" sldId="353"/>
        </pc:sldMkLst>
        <pc:spChg chg="del mod">
          <ac:chgData name="家全 张" userId="6c4fe6f0445c013e" providerId="LiveId" clId="{740DD6B1-7780-4348-B363-9CB2AAF2BB4D}" dt="2024-09-30T14:37:22.498" v="31"/>
          <ac:spMkLst>
            <pc:docMk/>
            <pc:sldMk cId="3788212427" sldId="353"/>
            <ac:spMk id="3" creationId="{00000000-0000-0000-0000-000000000000}"/>
          </ac:spMkLst>
        </pc:spChg>
        <pc:spChg chg="add mod">
          <ac:chgData name="家全 张" userId="6c4fe6f0445c013e" providerId="LiveId" clId="{740DD6B1-7780-4348-B363-9CB2AAF2BB4D}" dt="2024-09-30T14:36:59.294" v="28" actId="1076"/>
          <ac:spMkLst>
            <pc:docMk/>
            <pc:sldMk cId="3788212427" sldId="353"/>
            <ac:spMk id="4" creationId="{7B290E3D-9870-A81B-45B4-3D919ABB9015}"/>
          </ac:spMkLst>
        </pc:spChg>
        <pc:spChg chg="add del mod">
          <ac:chgData name="家全 张" userId="6c4fe6f0445c013e" providerId="LiveId" clId="{740DD6B1-7780-4348-B363-9CB2AAF2BB4D}" dt="2024-09-30T14:44:58.665" v="36"/>
          <ac:spMkLst>
            <pc:docMk/>
            <pc:sldMk cId="3788212427" sldId="353"/>
            <ac:spMk id="5" creationId="{96160B12-98AA-0247-23F0-3312DB362C15}"/>
          </ac:spMkLst>
        </pc:spChg>
        <pc:spChg chg="add mod">
          <ac:chgData name="家全 张" userId="6c4fe6f0445c013e" providerId="LiveId" clId="{740DD6B1-7780-4348-B363-9CB2AAF2BB4D}" dt="2024-09-30T14:49:12.878" v="91" actId="14100"/>
          <ac:spMkLst>
            <pc:docMk/>
            <pc:sldMk cId="3788212427" sldId="353"/>
            <ac:spMk id="7" creationId="{BC7EE846-47B5-0FFB-7ADF-E1C0A52BF75F}"/>
          </ac:spMkLst>
        </pc:spChg>
      </pc:sldChg>
      <pc:sldChg chg="modSp add mod">
        <pc:chgData name="家全 张" userId="6c4fe6f0445c013e" providerId="LiveId" clId="{740DD6B1-7780-4348-B363-9CB2AAF2BB4D}" dt="2024-09-30T14:49:45.406" v="119" actId="20577"/>
        <pc:sldMkLst>
          <pc:docMk/>
          <pc:sldMk cId="2606136011" sldId="354"/>
        </pc:sldMkLst>
        <pc:spChg chg="mod">
          <ac:chgData name="家全 张" userId="6c4fe6f0445c013e" providerId="LiveId" clId="{740DD6B1-7780-4348-B363-9CB2AAF2BB4D}" dt="2024-09-30T14:49:45.406" v="119" actId="20577"/>
          <ac:spMkLst>
            <pc:docMk/>
            <pc:sldMk cId="2606136011" sldId="354"/>
            <ac:spMk id="13" creationId="{00000000-0000-0000-0000-000000000000}"/>
          </ac:spMkLst>
        </pc:spChg>
        <pc:spChg chg="mod">
          <ac:chgData name="家全 张" userId="6c4fe6f0445c013e" providerId="LiveId" clId="{740DD6B1-7780-4348-B363-9CB2AAF2BB4D}" dt="2024-09-30T14:49:37.261" v="98" actId="20577"/>
          <ac:spMkLst>
            <pc:docMk/>
            <pc:sldMk cId="2606136011" sldId="354"/>
            <ac:spMk id="16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B9F7A2-B2EC-4060-8CCA-D98EE2BF61D1}" type="datetimeFigureOut">
              <a:rPr lang="zh-CN" altLang="en-US" smtClean="0"/>
              <a:t>2024-09-30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AAA882-1486-4003-B534-8E395E6DAB3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59FA50-72EB-425E-9F7D-D30D079E1AA2}" type="datetime1">
              <a:rPr lang="zh-CN" altLang="en-US" smtClean="0"/>
              <a:t>2024-09-30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068A8-8577-41C8-BEE4-6D4A2AD8581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randomBar dir="vert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6CDE4-CBB7-450E-A3AF-A814138AE9B3}" type="datetime1">
              <a:rPr lang="zh-CN" altLang="en-US" smtClean="0"/>
              <a:t>2024-09-30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068A8-8577-41C8-BEE4-6D4A2AD8581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randomBar dir="vert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076E78-360B-495A-B07E-2D39583CC7CB}" type="datetime1">
              <a:rPr lang="zh-CN" altLang="en-US" smtClean="0"/>
              <a:t>2024-09-30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068A8-8577-41C8-BEE4-6D4A2AD8581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randomBar dir="vert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</p:spPr>
        <p:txBody>
          <a:bodyPr/>
          <a:lstStyle>
            <a:lvl1pPr>
              <a:defRPr/>
            </a:lvl1pPr>
          </a:lstStyle>
          <a:p>
            <a:fld id="{95DAF5AE-CE5F-4171-9A4F-AD1FF770A6CC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2024-09-30</a:t>
            </a:fld>
            <a:endParaRPr lang="zh-CN" altLang="en-US" sz="1865" dirty="0">
              <a:solidFill>
                <a:prstClr val="black"/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</p:spPr>
        <p:txBody>
          <a:bodyPr/>
          <a:lstStyle>
            <a:lvl1pPr>
              <a:defRPr/>
            </a:lvl1pPr>
          </a:lstStyle>
          <a:p>
            <a:endParaRPr lang="zh-CN" altLang="zh-C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</p:spPr>
        <p:txBody>
          <a:bodyPr/>
          <a:lstStyle>
            <a:lvl1pPr>
              <a:defRPr/>
            </a:lvl1pPr>
          </a:lstStyle>
          <a:p>
            <a:fld id="{70336DA7-0B35-4766-B3FA-87CC82BF78CC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 sz="1865" dirty="0">
              <a:solidFill>
                <a:prstClr val="black"/>
              </a:solidFill>
            </a:endParaRPr>
          </a:p>
        </p:txBody>
      </p:sp>
    </p:spTree>
  </p:cSld>
  <p:clrMapOvr>
    <a:masterClrMapping/>
  </p:clrMapOvr>
  <p:transition spd="slow">
    <p:randomBar dir="vert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7E741-EB1B-4CDC-BFBF-1C3CFCE2012C}" type="datetime1">
              <a:rPr lang="zh-CN" altLang="en-US" smtClean="0"/>
              <a:t>2024-09-30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068A8-8577-41C8-BEE4-6D4A2AD8581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randomBar dir="vert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92721-DD82-4D1E-B79C-F55DD20F6FC6}" type="datetime1">
              <a:rPr lang="zh-CN" altLang="en-US" smtClean="0"/>
              <a:t>2024-09-30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068A8-8577-41C8-BEE4-6D4A2AD8581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randomBar dir="vert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15FBC-9EF3-4D3E-BD1A-598A09D9827F}" type="datetime1">
              <a:rPr lang="zh-CN" altLang="en-US" smtClean="0"/>
              <a:t>2024-09-30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068A8-8577-41C8-BEE4-6D4A2AD8581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randomBar dir="vert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17C42-E7CE-47FF-862F-604080A9391D}" type="datetime1">
              <a:rPr lang="zh-CN" altLang="en-US" smtClean="0"/>
              <a:t>2024-09-30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068A8-8577-41C8-BEE4-6D4A2AD8581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randomBar dir="vert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F5414-5A3D-4FD0-8BA2-888CF406720C}" type="datetime1">
              <a:rPr lang="zh-CN" altLang="en-US" smtClean="0"/>
              <a:t>2024-09-30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068A8-8577-41C8-BEE4-6D4A2AD8581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randomBar dir="vert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2B9DD-6154-4A2A-99EE-D2DA74F0A5E7}" type="datetime1">
              <a:rPr lang="zh-CN" altLang="en-US" smtClean="0"/>
              <a:t>2024-09-30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068A8-8577-41C8-BEE4-6D4A2AD8581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randomBar dir="vert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526D5-94CC-419A-9E71-82EFDD5B9941}" type="datetime1">
              <a:rPr lang="zh-CN" altLang="en-US" smtClean="0"/>
              <a:t>2024-09-30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068A8-8577-41C8-BEE4-6D4A2AD8581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randomBar dir="vert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1420E-6840-4BFB-B557-64A948537C6C}" type="datetime1">
              <a:rPr lang="zh-CN" altLang="en-US" smtClean="0"/>
              <a:t>2024-09-30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068A8-8577-41C8-BEE4-6D4A2AD8581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randomBar dir="vert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B59A18-B545-4826-9D23-319972699001}" type="datetime1">
              <a:rPr lang="zh-CN" altLang="en-US" smtClean="0"/>
              <a:t>2024-09-30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A068A8-8577-41C8-BEE4-6D4A2AD8581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slow">
    <p:randomBar dir="vert"/>
  </p:transition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tags" Target="../tags/tag5.xml"/><Relationship Id="rId7" Type="http://schemas.openxmlformats.org/officeDocument/2006/relationships/image" Target="../media/image9.jpeg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image" Target="../media/image2.png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6.xml"/><Relationship Id="rId9" Type="http://schemas.openxmlformats.org/officeDocument/2006/relationships/image" Target="../media/image11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5.png"/><Relationship Id="rId4" Type="http://schemas.openxmlformats.org/officeDocument/2006/relationships/image" Target="../media/image24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6" Type="http://schemas.openxmlformats.org/officeDocument/2006/relationships/image" Target="../media/image29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tags" Target="../tags/tag13.xml"/><Relationship Id="rId7" Type="http://schemas.openxmlformats.org/officeDocument/2006/relationships/image" Target="../media/image1.png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slideLayout" Target="../slideLayouts/slideLayout12.xml"/><Relationship Id="rId5" Type="http://schemas.openxmlformats.org/officeDocument/2006/relationships/tags" Target="../tags/tag15.xml"/><Relationship Id="rId4" Type="http://schemas.openxmlformats.org/officeDocument/2006/relationships/tags" Target="../tags/tag14.xml"/><Relationship Id="rId9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tags" Target="../tags/tag18.xml"/><Relationship Id="rId7" Type="http://schemas.openxmlformats.org/officeDocument/2006/relationships/image" Target="../media/image1.png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6" Type="http://schemas.openxmlformats.org/officeDocument/2006/relationships/slideLayout" Target="../slideLayouts/slideLayout12.xml"/><Relationship Id="rId5" Type="http://schemas.openxmlformats.org/officeDocument/2006/relationships/tags" Target="../tags/tag20.xml"/><Relationship Id="rId4" Type="http://schemas.openxmlformats.org/officeDocument/2006/relationships/tags" Target="../tags/tag19.xml"/><Relationship Id="rId9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24" t="62621" r="26693"/>
          <a:stretch>
            <a:fillRect/>
          </a:stretch>
        </p:blipFill>
        <p:spPr>
          <a:xfrm>
            <a:off x="0" y="0"/>
            <a:ext cx="12192000" cy="6088666"/>
          </a:xfrm>
          <a:custGeom>
            <a:avLst/>
            <a:gdLst>
              <a:gd name="connsiteX0" fmla="*/ 0 w 12192000"/>
              <a:gd name="connsiteY0" fmla="*/ 0 h 6088666"/>
              <a:gd name="connsiteX1" fmla="*/ 12192000 w 12192000"/>
              <a:gd name="connsiteY1" fmla="*/ 0 h 6088666"/>
              <a:gd name="connsiteX2" fmla="*/ 12192000 w 12192000"/>
              <a:gd name="connsiteY2" fmla="*/ 6088666 h 6088666"/>
              <a:gd name="connsiteX3" fmla="*/ 0 w 12192000"/>
              <a:gd name="connsiteY3" fmla="*/ 6088666 h 6088666"/>
              <a:gd name="connsiteX4" fmla="*/ 0 w 12192000"/>
              <a:gd name="connsiteY4" fmla="*/ 0 h 6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088666">
                <a:moveTo>
                  <a:pt x="0" y="0"/>
                </a:moveTo>
                <a:lnTo>
                  <a:pt x="12192000" y="0"/>
                </a:lnTo>
                <a:lnTo>
                  <a:pt x="12192000" y="6088666"/>
                </a:lnTo>
                <a:lnTo>
                  <a:pt x="0" y="6088666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7" name="文本框 6"/>
          <p:cNvSpPr txBox="1"/>
          <p:nvPr/>
        </p:nvSpPr>
        <p:spPr>
          <a:xfrm>
            <a:off x="2121760" y="2751093"/>
            <a:ext cx="768369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b="1" dirty="0">
                <a:solidFill>
                  <a:srgbClr val="000000"/>
                </a:solidFill>
                <a:latin typeface="Times New Roman" panose="02020603050405020304" pitchFamily="18" charset="0"/>
                <a:ea typeface="方正兰亭粗黑简体" panose="02000000000000000000" pitchFamily="2" charset="-122"/>
                <a:cs typeface="Times New Roman" panose="02020603050405020304" pitchFamily="18" charset="0"/>
              </a:rPr>
              <a:t>Topic 1</a:t>
            </a:r>
          </a:p>
        </p:txBody>
      </p:sp>
      <p:sp>
        <p:nvSpPr>
          <p:cNvPr id="8" name="椭圆 7"/>
          <p:cNvSpPr/>
          <p:nvPr/>
        </p:nvSpPr>
        <p:spPr>
          <a:xfrm>
            <a:off x="4817431" y="669149"/>
            <a:ext cx="2160000" cy="216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1628775" y="3580765"/>
            <a:ext cx="853757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srgbClr val="000000"/>
                </a:solidFill>
                <a:latin typeface="Times New Roman" panose="02020603050405020304" pitchFamily="18" charset="0"/>
                <a:ea typeface="造字工房悦黑体验版纤细体" pitchFamily="50" charset="-122"/>
                <a:cs typeface="Times New Roman" panose="02020603050405020304" pitchFamily="18" charset="0"/>
              </a:rPr>
              <a:t>Power electronic</a:t>
            </a:r>
            <a:r>
              <a:rPr lang="en-US" altLang="zh-CN" sz="4000" b="1" dirty="0">
                <a:solidFill>
                  <a:srgbClr val="000000"/>
                </a:solidFill>
                <a:latin typeface="Times New Roman" panose="02020603050405020304" pitchFamily="18" charset="0"/>
                <a:ea typeface="造字工房悦黑体验版纤细体" pitchFamily="50" charset="-122"/>
                <a:cs typeface="Times New Roman" panose="02020603050405020304" pitchFamily="18" charset="0"/>
              </a:rPr>
              <a:t> </a:t>
            </a:r>
            <a:r>
              <a:rPr lang="en-US" altLang="zh-CN" sz="3200" b="1" dirty="0">
                <a:solidFill>
                  <a:srgbClr val="000000"/>
                </a:solidFill>
                <a:latin typeface="Times New Roman" panose="02020603050405020304" pitchFamily="18" charset="0"/>
                <a:ea typeface="造字工房悦黑体验版纤细体" pitchFamily="50" charset="-122"/>
                <a:cs typeface="Times New Roman" panose="02020603050405020304" pitchFamily="18" charset="0"/>
              </a:rPr>
              <a:t>equipment in our daily life</a:t>
            </a:r>
            <a:endParaRPr lang="zh-CN" altLang="en-US" sz="3200" b="1" dirty="0">
              <a:solidFill>
                <a:srgbClr val="000000"/>
              </a:solidFill>
              <a:latin typeface="Times New Roman" panose="02020603050405020304" pitchFamily="18" charset="0"/>
              <a:ea typeface="造字工房悦黑体验版纤细体" pitchFamily="50" charset="-122"/>
              <a:cs typeface="Times New Roman" panose="02020603050405020304" pitchFamily="18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797935" y="4729480"/>
            <a:ext cx="18948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方正兰亭粗黑简体" panose="02000000000000000000" pitchFamily="2" charset="-122"/>
                <a:cs typeface="Times New Roman" panose="02020603050405020304" pitchFamily="18" charset="0"/>
              </a:rPr>
              <a:t>Presenters</a:t>
            </a:r>
            <a:r>
              <a:rPr lang="en-US" altLang="zh-CN" sz="2800" dirty="0">
                <a:solidFill>
                  <a:srgbClr val="000000"/>
                </a:solidFill>
                <a:latin typeface="Times New Roman" panose="02020603050405020304" pitchFamily="18" charset="0"/>
                <a:ea typeface="方正兰亭粗黑简体" panose="02000000000000000000" pitchFamily="2" charset="-122"/>
                <a:cs typeface="Times New Roman" panose="02020603050405020304" pitchFamily="18" charset="0"/>
              </a:rPr>
              <a:t>: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5611661" y="4564327"/>
            <a:ext cx="229799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方正兰亭粗黑简体" panose="02000000000000000000" pitchFamily="2" charset="-122"/>
                <a:cs typeface="Times New Roman" panose="02020603050405020304" pitchFamily="18" charset="0"/>
              </a:rPr>
              <a:t>Zhang </a:t>
            </a:r>
            <a:r>
              <a:rPr lang="en-US" altLang="zh-CN" sz="2000" dirty="0" err="1">
                <a:solidFill>
                  <a:srgbClr val="000000"/>
                </a:solidFill>
                <a:latin typeface="Times New Roman" panose="02020603050405020304" pitchFamily="18" charset="0"/>
                <a:ea typeface="方正兰亭粗黑简体" panose="02000000000000000000" pitchFamily="2" charset="-122"/>
                <a:cs typeface="Times New Roman" panose="02020603050405020304" pitchFamily="18" charset="0"/>
              </a:rPr>
              <a:t>Jiaquan</a:t>
            </a:r>
            <a:endParaRPr lang="en-US" altLang="zh-CN" sz="2000" dirty="0">
              <a:solidFill>
                <a:srgbClr val="000000"/>
              </a:solidFill>
              <a:latin typeface="Times New Roman" panose="02020603050405020304" pitchFamily="18" charset="0"/>
              <a:ea typeface="方正兰亭粗黑简体" panose="02000000000000000000" pitchFamily="2" charset="-122"/>
              <a:cs typeface="Times New Roman" panose="02020603050405020304" pitchFamily="18" charset="0"/>
            </a:endParaRPr>
          </a:p>
          <a:p>
            <a:pPr algn="ctr"/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方正兰亭粗黑简体" panose="02000000000000000000" pitchFamily="2" charset="-122"/>
                <a:cs typeface="Times New Roman" panose="02020603050405020304" pitchFamily="18" charset="0"/>
              </a:rPr>
              <a:t>Wang </a:t>
            </a:r>
            <a:r>
              <a:rPr lang="en-US" altLang="zh-CN" sz="2000" dirty="0" err="1">
                <a:solidFill>
                  <a:srgbClr val="000000"/>
                </a:solidFill>
                <a:latin typeface="Times New Roman" panose="02020603050405020304" pitchFamily="18" charset="0"/>
                <a:ea typeface="方正兰亭粗黑简体" panose="02000000000000000000" pitchFamily="2" charset="-122"/>
                <a:cs typeface="Times New Roman" panose="02020603050405020304" pitchFamily="18" charset="0"/>
              </a:rPr>
              <a:t>Xingyi</a:t>
            </a:r>
            <a:endParaRPr lang="en-US" altLang="zh-CN" sz="2000" dirty="0">
              <a:solidFill>
                <a:srgbClr val="000000"/>
              </a:solidFill>
              <a:latin typeface="Times New Roman" panose="02020603050405020304" pitchFamily="18" charset="0"/>
              <a:ea typeface="方正兰亭粗黑简体" panose="02000000000000000000" pitchFamily="2" charset="-122"/>
              <a:cs typeface="Times New Roman" panose="02020603050405020304" pitchFamily="18" charset="0"/>
            </a:endParaRPr>
          </a:p>
          <a:p>
            <a:pPr algn="ctr"/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方正兰亭粗黑简体" panose="02000000000000000000" pitchFamily="2" charset="-122"/>
                <a:cs typeface="Times New Roman" panose="02020603050405020304" pitchFamily="18" charset="0"/>
              </a:rPr>
              <a:t>Li </a:t>
            </a:r>
            <a:r>
              <a:rPr lang="en-US" altLang="zh-CN" sz="2000" dirty="0" err="1">
                <a:solidFill>
                  <a:srgbClr val="000000"/>
                </a:solidFill>
                <a:latin typeface="Times New Roman" panose="02020603050405020304" pitchFamily="18" charset="0"/>
                <a:ea typeface="方正兰亭粗黑简体" panose="02000000000000000000" pitchFamily="2" charset="-122"/>
                <a:cs typeface="Times New Roman" panose="02020603050405020304" pitchFamily="18" charset="0"/>
              </a:rPr>
              <a:t>Fangchao</a:t>
            </a:r>
            <a:endParaRPr lang="en-US" altLang="zh-CN" sz="2000" dirty="0">
              <a:solidFill>
                <a:srgbClr val="000000"/>
              </a:solidFill>
              <a:latin typeface="Times New Roman" panose="02020603050405020304" pitchFamily="18" charset="0"/>
              <a:ea typeface="方正兰亭粗黑简体" panose="02000000000000000000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12" name="Group 4"/>
          <p:cNvGrpSpPr>
            <a:grpSpLocks noChangeAspect="1"/>
          </p:cNvGrpSpPr>
          <p:nvPr/>
        </p:nvGrpSpPr>
        <p:grpSpPr bwMode="auto">
          <a:xfrm>
            <a:off x="4761865" y="1082675"/>
            <a:ext cx="2082800" cy="1093470"/>
            <a:chOff x="2944" y="1301"/>
            <a:chExt cx="1456" cy="764"/>
          </a:xfrm>
        </p:grpSpPr>
        <p:sp>
          <p:nvSpPr>
            <p:cNvPr id="13" name="Freeform 5"/>
            <p:cNvSpPr/>
            <p:nvPr/>
          </p:nvSpPr>
          <p:spPr bwMode="auto">
            <a:xfrm>
              <a:off x="3328" y="1527"/>
              <a:ext cx="787" cy="396"/>
            </a:xfrm>
            <a:custGeom>
              <a:avLst/>
              <a:gdLst>
                <a:gd name="T0" fmla="*/ 152 w 1307"/>
                <a:gd name="T1" fmla="*/ 0 h 657"/>
                <a:gd name="T2" fmla="*/ 0 w 1307"/>
                <a:gd name="T3" fmla="*/ 339 h 657"/>
                <a:gd name="T4" fmla="*/ 1307 w 1307"/>
                <a:gd name="T5" fmla="*/ 391 h 657"/>
                <a:gd name="T6" fmla="*/ 1182 w 1307"/>
                <a:gd name="T7" fmla="*/ 26 h 657"/>
                <a:gd name="T8" fmla="*/ 152 w 1307"/>
                <a:gd name="T9" fmla="*/ 0 h 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7" h="657">
                  <a:moveTo>
                    <a:pt x="152" y="0"/>
                  </a:moveTo>
                  <a:cubicBezTo>
                    <a:pt x="0" y="339"/>
                    <a:pt x="0" y="339"/>
                    <a:pt x="0" y="339"/>
                  </a:cubicBezTo>
                  <a:cubicBezTo>
                    <a:pt x="0" y="339"/>
                    <a:pt x="596" y="657"/>
                    <a:pt x="1307" y="391"/>
                  </a:cubicBezTo>
                  <a:cubicBezTo>
                    <a:pt x="1182" y="26"/>
                    <a:pt x="1182" y="26"/>
                    <a:pt x="1182" y="26"/>
                  </a:cubicBezTo>
                  <a:lnTo>
                    <a:pt x="152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6"/>
            <p:cNvSpPr/>
            <p:nvPr/>
          </p:nvSpPr>
          <p:spPr bwMode="auto">
            <a:xfrm>
              <a:off x="3076" y="1362"/>
              <a:ext cx="1324" cy="302"/>
            </a:xfrm>
            <a:custGeom>
              <a:avLst/>
              <a:gdLst>
                <a:gd name="T0" fmla="*/ 0 w 1324"/>
                <a:gd name="T1" fmla="*/ 77 h 302"/>
                <a:gd name="T2" fmla="*/ 0 w 1324"/>
                <a:gd name="T3" fmla="*/ 94 h 302"/>
                <a:gd name="T4" fmla="*/ 740 w 1324"/>
                <a:gd name="T5" fmla="*/ 302 h 302"/>
                <a:gd name="T6" fmla="*/ 1324 w 1324"/>
                <a:gd name="T7" fmla="*/ 90 h 302"/>
                <a:gd name="T8" fmla="*/ 1320 w 1324"/>
                <a:gd name="T9" fmla="*/ 79 h 302"/>
                <a:gd name="T10" fmla="*/ 693 w 1324"/>
                <a:gd name="T11" fmla="*/ 0 h 302"/>
                <a:gd name="T12" fmla="*/ 0 w 1324"/>
                <a:gd name="T13" fmla="*/ 77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24" h="302">
                  <a:moveTo>
                    <a:pt x="0" y="77"/>
                  </a:moveTo>
                  <a:lnTo>
                    <a:pt x="0" y="94"/>
                  </a:lnTo>
                  <a:lnTo>
                    <a:pt x="740" y="302"/>
                  </a:lnTo>
                  <a:lnTo>
                    <a:pt x="1324" y="90"/>
                  </a:lnTo>
                  <a:lnTo>
                    <a:pt x="1320" y="79"/>
                  </a:lnTo>
                  <a:lnTo>
                    <a:pt x="693" y="0"/>
                  </a:lnTo>
                  <a:lnTo>
                    <a:pt x="0" y="77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7"/>
            <p:cNvSpPr/>
            <p:nvPr/>
          </p:nvSpPr>
          <p:spPr bwMode="auto">
            <a:xfrm>
              <a:off x="3076" y="1301"/>
              <a:ext cx="1320" cy="310"/>
            </a:xfrm>
            <a:custGeom>
              <a:avLst/>
              <a:gdLst>
                <a:gd name="T0" fmla="*/ 0 w 1320"/>
                <a:gd name="T1" fmla="*/ 138 h 310"/>
                <a:gd name="T2" fmla="*/ 652 w 1320"/>
                <a:gd name="T3" fmla="*/ 310 h 310"/>
                <a:gd name="T4" fmla="*/ 1320 w 1320"/>
                <a:gd name="T5" fmla="*/ 140 h 310"/>
                <a:gd name="T6" fmla="*/ 602 w 1320"/>
                <a:gd name="T7" fmla="*/ 0 h 310"/>
                <a:gd name="T8" fmla="*/ 0 w 1320"/>
                <a:gd name="T9" fmla="*/ 138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0" h="310">
                  <a:moveTo>
                    <a:pt x="0" y="138"/>
                  </a:moveTo>
                  <a:lnTo>
                    <a:pt x="652" y="310"/>
                  </a:lnTo>
                  <a:lnTo>
                    <a:pt x="1320" y="140"/>
                  </a:lnTo>
                  <a:lnTo>
                    <a:pt x="602" y="0"/>
                  </a:lnTo>
                  <a:lnTo>
                    <a:pt x="0" y="138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Freeform 8"/>
            <p:cNvSpPr/>
            <p:nvPr/>
          </p:nvSpPr>
          <p:spPr bwMode="auto">
            <a:xfrm>
              <a:off x="3114" y="1458"/>
              <a:ext cx="104" cy="385"/>
            </a:xfrm>
            <a:custGeom>
              <a:avLst/>
              <a:gdLst>
                <a:gd name="T0" fmla="*/ 21 w 173"/>
                <a:gd name="T1" fmla="*/ 3 h 638"/>
                <a:gd name="T2" fmla="*/ 5 w 173"/>
                <a:gd name="T3" fmla="*/ 10 h 638"/>
                <a:gd name="T4" fmla="*/ 75 w 173"/>
                <a:gd name="T5" fmla="*/ 624 h 638"/>
                <a:gd name="T6" fmla="*/ 94 w 173"/>
                <a:gd name="T7" fmla="*/ 638 h 638"/>
                <a:gd name="T8" fmla="*/ 115 w 173"/>
                <a:gd name="T9" fmla="*/ 315 h 638"/>
                <a:gd name="T10" fmla="*/ 21 w 173"/>
                <a:gd name="T11" fmla="*/ 3 h 6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3" h="638">
                  <a:moveTo>
                    <a:pt x="21" y="3"/>
                  </a:moveTo>
                  <a:cubicBezTo>
                    <a:pt x="21" y="3"/>
                    <a:pt x="0" y="0"/>
                    <a:pt x="5" y="10"/>
                  </a:cubicBezTo>
                  <a:cubicBezTo>
                    <a:pt x="39" y="78"/>
                    <a:pt x="173" y="394"/>
                    <a:pt x="75" y="624"/>
                  </a:cubicBezTo>
                  <a:cubicBezTo>
                    <a:pt x="94" y="638"/>
                    <a:pt x="94" y="638"/>
                    <a:pt x="94" y="638"/>
                  </a:cubicBezTo>
                  <a:cubicBezTo>
                    <a:pt x="94" y="638"/>
                    <a:pt x="152" y="477"/>
                    <a:pt x="115" y="315"/>
                  </a:cubicBezTo>
                  <a:cubicBezTo>
                    <a:pt x="77" y="153"/>
                    <a:pt x="21" y="3"/>
                    <a:pt x="21" y="3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9"/>
            <p:cNvSpPr/>
            <p:nvPr/>
          </p:nvSpPr>
          <p:spPr bwMode="auto">
            <a:xfrm>
              <a:off x="3118" y="1790"/>
              <a:ext cx="105" cy="94"/>
            </a:xfrm>
            <a:custGeom>
              <a:avLst/>
              <a:gdLst>
                <a:gd name="T0" fmla="*/ 138 w 175"/>
                <a:gd name="T1" fmla="*/ 77 h 156"/>
                <a:gd name="T2" fmla="*/ 8 w 175"/>
                <a:gd name="T3" fmla="*/ 52 h 156"/>
                <a:gd name="T4" fmla="*/ 134 w 175"/>
                <a:gd name="T5" fmla="*/ 148 h 156"/>
                <a:gd name="T6" fmla="*/ 138 w 175"/>
                <a:gd name="T7" fmla="*/ 77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5" h="156">
                  <a:moveTo>
                    <a:pt x="138" y="77"/>
                  </a:moveTo>
                  <a:cubicBezTo>
                    <a:pt x="126" y="66"/>
                    <a:pt x="15" y="0"/>
                    <a:pt x="8" y="52"/>
                  </a:cubicBezTo>
                  <a:cubicBezTo>
                    <a:pt x="0" y="104"/>
                    <a:pt x="101" y="156"/>
                    <a:pt x="134" y="148"/>
                  </a:cubicBezTo>
                  <a:cubicBezTo>
                    <a:pt x="167" y="141"/>
                    <a:pt x="175" y="114"/>
                    <a:pt x="138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10"/>
            <p:cNvSpPr/>
            <p:nvPr/>
          </p:nvSpPr>
          <p:spPr bwMode="auto">
            <a:xfrm>
              <a:off x="2944" y="1855"/>
              <a:ext cx="214" cy="210"/>
            </a:xfrm>
            <a:custGeom>
              <a:avLst/>
              <a:gdLst>
                <a:gd name="T0" fmla="*/ 324 w 354"/>
                <a:gd name="T1" fmla="*/ 15 h 347"/>
                <a:gd name="T2" fmla="*/ 128 w 354"/>
                <a:gd name="T3" fmla="*/ 136 h 347"/>
                <a:gd name="T4" fmla="*/ 0 w 354"/>
                <a:gd name="T5" fmla="*/ 228 h 347"/>
                <a:gd name="T6" fmla="*/ 107 w 354"/>
                <a:gd name="T7" fmla="*/ 313 h 347"/>
                <a:gd name="T8" fmla="*/ 211 w 354"/>
                <a:gd name="T9" fmla="*/ 207 h 347"/>
                <a:gd name="T10" fmla="*/ 131 w 354"/>
                <a:gd name="T11" fmla="*/ 324 h 347"/>
                <a:gd name="T12" fmla="*/ 168 w 354"/>
                <a:gd name="T13" fmla="*/ 347 h 347"/>
                <a:gd name="T14" fmla="*/ 283 w 354"/>
                <a:gd name="T15" fmla="*/ 199 h 347"/>
                <a:gd name="T16" fmla="*/ 324 w 354"/>
                <a:gd name="T17" fmla="*/ 15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4" h="347">
                  <a:moveTo>
                    <a:pt x="324" y="15"/>
                  </a:moveTo>
                  <a:cubicBezTo>
                    <a:pt x="324" y="15"/>
                    <a:pt x="257" y="43"/>
                    <a:pt x="128" y="136"/>
                  </a:cubicBezTo>
                  <a:cubicBezTo>
                    <a:pt x="0" y="228"/>
                    <a:pt x="0" y="228"/>
                    <a:pt x="0" y="228"/>
                  </a:cubicBezTo>
                  <a:cubicBezTo>
                    <a:pt x="107" y="313"/>
                    <a:pt x="107" y="313"/>
                    <a:pt x="107" y="313"/>
                  </a:cubicBezTo>
                  <a:cubicBezTo>
                    <a:pt x="211" y="207"/>
                    <a:pt x="211" y="207"/>
                    <a:pt x="211" y="207"/>
                  </a:cubicBezTo>
                  <a:cubicBezTo>
                    <a:pt x="131" y="324"/>
                    <a:pt x="131" y="324"/>
                    <a:pt x="131" y="324"/>
                  </a:cubicBezTo>
                  <a:cubicBezTo>
                    <a:pt x="168" y="347"/>
                    <a:pt x="168" y="347"/>
                    <a:pt x="168" y="347"/>
                  </a:cubicBezTo>
                  <a:cubicBezTo>
                    <a:pt x="168" y="347"/>
                    <a:pt x="234" y="281"/>
                    <a:pt x="283" y="199"/>
                  </a:cubicBezTo>
                  <a:cubicBezTo>
                    <a:pt x="332" y="117"/>
                    <a:pt x="354" y="0"/>
                    <a:pt x="324" y="15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pic>
        <p:nvPicPr>
          <p:cNvPr id="2" name="图片 1" descr="D:\高校PPT模板\4西安交通大学PPT模板\校徽校名\校徽校名蓝色.png校徽校名蓝色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5121275" y="2056130"/>
            <a:ext cx="1526540" cy="408940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C6846CD-C962-4A45-3448-479C49B2F0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068A8-8577-41C8-BEE4-6D4A2AD85817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  <p:transition spd="slow">
    <p:randomBar dir="vert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校徽校名蓝色"/>
          <p:cNvPicPr>
            <a:picLocks noChangeAspect="1"/>
          </p:cNvPicPr>
          <p:nvPr/>
        </p:nvPicPr>
        <p:blipFill>
          <a:blip r:embed="rId2">
            <a:alphaModFix amt="22000"/>
          </a:blip>
          <a:stretch>
            <a:fillRect/>
          </a:stretch>
        </p:blipFill>
        <p:spPr>
          <a:xfrm>
            <a:off x="8655685" y="330835"/>
            <a:ext cx="3122295" cy="76581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308610" y="194945"/>
            <a:ext cx="746061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Simplified schematic diagram analysis</a:t>
            </a:r>
            <a:endParaRPr lang="en-US" altLang="zh-CN" sz="32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609" y="1879027"/>
            <a:ext cx="10455381" cy="3262744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978727" y="5507196"/>
            <a:ext cx="6096000" cy="3371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Simplified schematic diagram of the circuit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29C3E0E-0095-B7E6-8DC4-ACD6C4B29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068A8-8577-41C8-BEE4-6D4A2AD85817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  <p:transition spd="slow">
    <p:randomBar dir="vert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校徽校名蓝色"/>
          <p:cNvPicPr>
            <a:picLocks noChangeAspect="1"/>
          </p:cNvPicPr>
          <p:nvPr/>
        </p:nvPicPr>
        <p:blipFill>
          <a:blip r:embed="rId3">
            <a:alphaModFix amt="22000"/>
          </a:blip>
          <a:stretch>
            <a:fillRect/>
          </a:stretch>
        </p:blipFill>
        <p:spPr>
          <a:xfrm>
            <a:off x="8655685" y="330835"/>
            <a:ext cx="3122295" cy="765810"/>
          </a:xfrm>
          <a:prstGeom prst="rect">
            <a:avLst/>
          </a:prstGeom>
        </p:spPr>
      </p:pic>
      <p:pic>
        <p:nvPicPr>
          <p:cNvPr id="3" name="图片 2" descr="schematic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555" y="737870"/>
            <a:ext cx="6870065" cy="6096635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7533640" y="1323340"/>
            <a:ext cx="4544695" cy="42157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/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ontrol circuits</a:t>
            </a:r>
          </a:p>
          <a:p>
            <a:pPr algn="just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LC87F2L08A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as the core)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ate control VC voltage detection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urge voltage detection circuit,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ot bottom temperature detection circuit,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G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ate control temperature detection circuit,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 voltage and over current detection circuit, </a:t>
            </a:r>
            <a:r>
              <a:rPr lang="zh-CN" altLang="en-US" sz="24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PWM pulse circuit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other intelligent control functions.</a:t>
            </a:r>
          </a:p>
        </p:txBody>
      </p:sp>
      <p:sp>
        <p:nvSpPr>
          <p:cNvPr id="16" name="文本框 15"/>
          <p:cNvSpPr txBox="1"/>
          <p:nvPr>
            <p:custDataLst>
              <p:tags r:id="rId1"/>
            </p:custDataLst>
          </p:nvPr>
        </p:nvSpPr>
        <p:spPr>
          <a:xfrm>
            <a:off x="308610" y="194945"/>
            <a:ext cx="746061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3200" b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Main function circuit diagram analysis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032194C-1602-53BA-ABC1-B03279C3D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068A8-8577-41C8-BEE4-6D4A2AD85817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  <p:transition spd="slow">
    <p:randomBar dir="vert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校徽校名蓝色"/>
          <p:cNvPicPr>
            <a:picLocks noChangeAspect="1"/>
          </p:cNvPicPr>
          <p:nvPr/>
        </p:nvPicPr>
        <p:blipFill>
          <a:blip r:embed="rId6">
            <a:alphaModFix amt="22000"/>
          </a:blip>
          <a:stretch>
            <a:fillRect/>
          </a:stretch>
        </p:blipFill>
        <p:spPr>
          <a:xfrm>
            <a:off x="8655685" y="330835"/>
            <a:ext cx="3122295" cy="765810"/>
          </a:xfrm>
          <a:prstGeom prst="rect">
            <a:avLst/>
          </a:prstGeom>
        </p:spPr>
      </p:pic>
      <p:pic>
        <p:nvPicPr>
          <p:cNvPr id="4" name="图片 3" descr="pic1"/>
          <p:cNvPicPr>
            <a:picLocks noChangeAspect="1"/>
          </p:cNvPicPr>
          <p:nvPr/>
        </p:nvPicPr>
        <p:blipFill>
          <a:blip r:embed="rId7"/>
          <a:srcRect l="11032" t="18658" r="11959" b="19967"/>
          <a:stretch>
            <a:fillRect/>
          </a:stretch>
        </p:blipFill>
        <p:spPr>
          <a:xfrm>
            <a:off x="1036320" y="1094740"/>
            <a:ext cx="3686175" cy="2712720"/>
          </a:xfrm>
          <a:prstGeom prst="rect">
            <a:avLst/>
          </a:prstGeom>
        </p:spPr>
      </p:pic>
      <p:pic>
        <p:nvPicPr>
          <p:cNvPr id="5" name="图片 4" descr="pic2"/>
          <p:cNvPicPr>
            <a:picLocks noChangeAspect="1"/>
          </p:cNvPicPr>
          <p:nvPr/>
        </p:nvPicPr>
        <p:blipFill>
          <a:blip r:embed="rId8"/>
          <a:srcRect t="4616" r="7917" b="7979"/>
          <a:stretch>
            <a:fillRect/>
          </a:stretch>
        </p:blipFill>
        <p:spPr>
          <a:xfrm>
            <a:off x="6096000" y="1298575"/>
            <a:ext cx="4926330" cy="4653280"/>
          </a:xfrm>
          <a:prstGeom prst="rect">
            <a:avLst/>
          </a:prstGeom>
        </p:spPr>
      </p:pic>
      <p:pic>
        <p:nvPicPr>
          <p:cNvPr id="6" name="图片 5" descr="plate1(back)"/>
          <p:cNvPicPr>
            <a:picLocks noChangeAspect="1"/>
          </p:cNvPicPr>
          <p:nvPr/>
        </p:nvPicPr>
        <p:blipFill>
          <a:blip r:embed="rId9"/>
          <a:srcRect l="5063" t="29656" r="11396" b="16313"/>
          <a:stretch>
            <a:fillRect/>
          </a:stretch>
        </p:blipFill>
        <p:spPr>
          <a:xfrm>
            <a:off x="1036320" y="3807460"/>
            <a:ext cx="3315335" cy="2144395"/>
          </a:xfrm>
          <a:prstGeom prst="rect">
            <a:avLst/>
          </a:prstGeom>
        </p:spPr>
      </p:pic>
      <p:sp>
        <p:nvSpPr>
          <p:cNvPr id="7" name="文本框 6"/>
          <p:cNvSpPr txBox="1"/>
          <p:nvPr>
            <p:custDataLst>
              <p:tags r:id="rId1"/>
            </p:custDataLst>
          </p:nvPr>
        </p:nvSpPr>
        <p:spPr>
          <a:xfrm>
            <a:off x="308610" y="194945"/>
            <a:ext cx="746061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Physical drawing analysis</a:t>
            </a:r>
            <a:endParaRPr lang="en-US" altLang="zh-CN" sz="3200" b="1" dirty="0">
              <a:solidFill>
                <a:srgbClr val="0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9" name="文本框 8"/>
          <p:cNvSpPr txBox="1"/>
          <p:nvPr>
            <p:custDataLst>
              <p:tags r:id="rId2"/>
            </p:custDataLst>
          </p:nvPr>
        </p:nvSpPr>
        <p:spPr>
          <a:xfrm>
            <a:off x="5689600" y="330835"/>
            <a:ext cx="469328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3200" b="1" dirty="0">
              <a:solidFill>
                <a:srgbClr val="0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" name="文本框 1"/>
          <p:cNvSpPr txBox="1"/>
          <p:nvPr>
            <p:custDataLst>
              <p:tags r:id="rId3"/>
            </p:custDataLst>
          </p:nvPr>
        </p:nvSpPr>
        <p:spPr>
          <a:xfrm>
            <a:off x="1036320" y="6146165"/>
            <a:ext cx="3647440" cy="3371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0"/>
            <a:r>
              <a:rPr lang="en-US" sz="160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Front and back views of Circuit Board 1</a:t>
            </a:r>
            <a:endParaRPr lang="en-US" altLang="zh-CN" sz="1600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3" name="文本框 2"/>
          <p:cNvSpPr txBox="1"/>
          <p:nvPr>
            <p:custDataLst>
              <p:tags r:id="rId4"/>
            </p:custDataLst>
          </p:nvPr>
        </p:nvSpPr>
        <p:spPr>
          <a:xfrm>
            <a:off x="7391400" y="6153785"/>
            <a:ext cx="2661920" cy="3371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0"/>
            <a:r>
              <a:rPr lang="en-US" sz="160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Front view of Circuit Board 2</a:t>
            </a:r>
          </a:p>
        </p:txBody>
      </p:sp>
      <p:sp>
        <p:nvSpPr>
          <p:cNvPr id="10" name="灯片编号占位符 9">
            <a:extLst>
              <a:ext uri="{FF2B5EF4-FFF2-40B4-BE49-F238E27FC236}">
                <a16:creationId xmlns:a16="http://schemas.microsoft.com/office/drawing/2014/main" id="{CC5DF14B-A115-E1B6-126A-E146D28DD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068A8-8577-41C8-BEE4-6D4A2AD85817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  <p:transition spd="slow">
    <p:randomBar dir="vert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校徽校名蓝色"/>
          <p:cNvPicPr>
            <a:picLocks noChangeAspect="1"/>
          </p:cNvPicPr>
          <p:nvPr/>
        </p:nvPicPr>
        <p:blipFill>
          <a:blip r:embed="rId4">
            <a:alphaModFix amt="22000"/>
          </a:blip>
          <a:stretch>
            <a:fillRect/>
          </a:stretch>
        </p:blipFill>
        <p:spPr>
          <a:xfrm>
            <a:off x="8655685" y="330835"/>
            <a:ext cx="3122295" cy="765810"/>
          </a:xfrm>
          <a:prstGeom prst="rect">
            <a:avLst/>
          </a:prstGeom>
        </p:spPr>
      </p:pic>
      <p:pic>
        <p:nvPicPr>
          <p:cNvPr id="3" name="图片 2" descr="pic2(back)with IGBT"/>
          <p:cNvPicPr>
            <a:picLocks noChangeAspect="1"/>
          </p:cNvPicPr>
          <p:nvPr/>
        </p:nvPicPr>
        <p:blipFill>
          <a:blip r:embed="rId5"/>
          <a:srcRect t="7536" r="1940"/>
          <a:stretch>
            <a:fillRect/>
          </a:stretch>
        </p:blipFill>
        <p:spPr>
          <a:xfrm>
            <a:off x="182880" y="1246505"/>
            <a:ext cx="6318250" cy="4949825"/>
          </a:xfrm>
          <a:prstGeom prst="rect">
            <a:avLst/>
          </a:prstGeom>
        </p:spPr>
      </p:pic>
      <p:pic>
        <p:nvPicPr>
          <p:cNvPr id="6" name="图片 5" descr="IGBT"/>
          <p:cNvPicPr>
            <a:picLocks noChangeAspect="1"/>
          </p:cNvPicPr>
          <p:nvPr/>
        </p:nvPicPr>
        <p:blipFill>
          <a:blip r:embed="rId6"/>
          <a:srcRect t="39734"/>
          <a:stretch>
            <a:fillRect/>
          </a:stretch>
        </p:blipFill>
        <p:spPr>
          <a:xfrm>
            <a:off x="7460615" y="1939925"/>
            <a:ext cx="4419600" cy="3563620"/>
          </a:xfrm>
          <a:prstGeom prst="rect">
            <a:avLst/>
          </a:prstGeom>
        </p:spPr>
      </p:pic>
      <p:sp>
        <p:nvSpPr>
          <p:cNvPr id="7" name="文本框 6"/>
          <p:cNvSpPr txBox="1"/>
          <p:nvPr>
            <p:custDataLst>
              <p:tags r:id="rId1"/>
            </p:custDataLst>
          </p:nvPr>
        </p:nvSpPr>
        <p:spPr>
          <a:xfrm>
            <a:off x="308610" y="194945"/>
            <a:ext cx="746061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Physical drawing analysis</a:t>
            </a:r>
            <a:endParaRPr lang="en-US" altLang="zh-CN" sz="3200" b="1" dirty="0">
              <a:solidFill>
                <a:srgbClr val="0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2357120" y="6287135"/>
            <a:ext cx="2652395" cy="33718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 algn="l"/>
            <a:r>
              <a:rPr lang="en-US" sz="1600" b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Front view of Circuit Board 2</a:t>
            </a:r>
            <a:endParaRPr lang="en-US" altLang="en-US" sz="1600" b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>
            <p:custDataLst>
              <p:tags r:id="rId2"/>
            </p:custDataLst>
          </p:nvPr>
        </p:nvSpPr>
        <p:spPr>
          <a:xfrm>
            <a:off x="8889365" y="5733415"/>
            <a:ext cx="2317750" cy="33718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 algn="l"/>
            <a:r>
              <a:rPr lang="en-US" altLang="en-US" sz="1600" b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The location of the IGBT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C62F8B8-D41E-1490-FAB1-B18F525D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068A8-8577-41C8-BEE4-6D4A2AD85817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  <p:transition spd="slow">
    <p:randomBar dir="vert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589" r="53519"/>
          <a:stretch>
            <a:fillRect/>
          </a:stretch>
        </p:blipFill>
        <p:spPr>
          <a:xfrm rot="18571216">
            <a:off x="-830670" y="-1570681"/>
            <a:ext cx="6555461" cy="4989057"/>
          </a:xfrm>
          <a:custGeom>
            <a:avLst/>
            <a:gdLst>
              <a:gd name="connsiteX0" fmla="*/ 1605325 w 4313260"/>
              <a:gd name="connsiteY0" fmla="*/ 0 h 3282622"/>
              <a:gd name="connsiteX1" fmla="*/ 4313260 w 4313260"/>
              <a:gd name="connsiteY1" fmla="*/ 3282622 h 3282622"/>
              <a:gd name="connsiteX2" fmla="*/ 0 w 4313260"/>
              <a:gd name="connsiteY2" fmla="*/ 3282622 h 3282622"/>
              <a:gd name="connsiteX3" fmla="*/ 0 w 4313260"/>
              <a:gd name="connsiteY3" fmla="*/ 1324281 h 3282622"/>
              <a:gd name="connsiteX4" fmla="*/ 1605325 w 4313260"/>
              <a:gd name="connsiteY4" fmla="*/ 0 h 3282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13260" h="3282622">
                <a:moveTo>
                  <a:pt x="1605325" y="0"/>
                </a:moveTo>
                <a:lnTo>
                  <a:pt x="4313260" y="3282622"/>
                </a:lnTo>
                <a:lnTo>
                  <a:pt x="0" y="3282622"/>
                </a:lnTo>
                <a:lnTo>
                  <a:pt x="0" y="1324281"/>
                </a:lnTo>
                <a:lnTo>
                  <a:pt x="1605325" y="0"/>
                </a:lnTo>
                <a:close/>
              </a:path>
            </a:pathLst>
          </a:cu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706" r="40353"/>
          <a:stretch>
            <a:fillRect/>
          </a:stretch>
        </p:blipFill>
        <p:spPr>
          <a:xfrm rot="8195221">
            <a:off x="6015934" y="3502426"/>
            <a:ext cx="7957079" cy="4585384"/>
          </a:xfrm>
          <a:custGeom>
            <a:avLst/>
            <a:gdLst>
              <a:gd name="connsiteX0" fmla="*/ 0 w 5125566"/>
              <a:gd name="connsiteY0" fmla="*/ 2953683 h 2953683"/>
              <a:gd name="connsiteX1" fmla="*/ 0 w 5125566"/>
              <a:gd name="connsiteY1" fmla="*/ 2117735 h 2953683"/>
              <a:gd name="connsiteX2" fmla="*/ 2003551 w 5125566"/>
              <a:gd name="connsiteY2" fmla="*/ 0 h 2953683"/>
              <a:gd name="connsiteX3" fmla="*/ 5125566 w 5125566"/>
              <a:gd name="connsiteY3" fmla="*/ 2953683 h 2953683"/>
              <a:gd name="connsiteX4" fmla="*/ 0 w 5125566"/>
              <a:gd name="connsiteY4" fmla="*/ 2953683 h 2953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25566" h="2953683">
                <a:moveTo>
                  <a:pt x="0" y="2953683"/>
                </a:moveTo>
                <a:lnTo>
                  <a:pt x="0" y="2117735"/>
                </a:lnTo>
                <a:lnTo>
                  <a:pt x="2003551" y="0"/>
                </a:lnTo>
                <a:lnTo>
                  <a:pt x="5125566" y="2953683"/>
                </a:lnTo>
                <a:lnTo>
                  <a:pt x="0" y="2953683"/>
                </a:lnTo>
                <a:close/>
              </a:path>
            </a:pathLst>
          </a:custGeom>
        </p:spPr>
      </p:pic>
      <p:sp>
        <p:nvSpPr>
          <p:cNvPr id="13" name="文本框 12"/>
          <p:cNvSpPr txBox="1"/>
          <p:nvPr/>
        </p:nvSpPr>
        <p:spPr>
          <a:xfrm>
            <a:off x="2425042" y="3402396"/>
            <a:ext cx="70275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dirty="0">
                <a:latin typeface="Times New Roman" panose="02020603050405020304" pitchFamily="18" charset="0"/>
                <a:ea typeface="方正兰亭粗黑简体" panose="02000000000000000000" pitchFamily="2" charset="-122"/>
                <a:cs typeface="Times New Roman" panose="02020603050405020304" pitchFamily="18" charset="0"/>
              </a:rPr>
              <a:t>Parameters</a:t>
            </a:r>
            <a:endParaRPr lang="zh-CN" altLang="en-US" sz="4800" b="1" dirty="0">
              <a:solidFill>
                <a:srgbClr val="000000"/>
              </a:solidFill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  <a:latin typeface="Times New Roman" panose="02020603050405020304" pitchFamily="18" charset="0"/>
              <a:ea typeface="造字工房悦黑体验版纤细体" pitchFamily="50" charset="-122"/>
              <a:cs typeface="Times New Roman" panose="02020603050405020304" pitchFamily="18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5054480" y="2103665"/>
            <a:ext cx="176865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0" b="1" dirty="0">
                <a:solidFill>
                  <a:srgbClr val="000000"/>
                </a:solidFill>
                <a:latin typeface="Times New Roman" panose="02020603050405020304" pitchFamily="18" charset="0"/>
                <a:ea typeface="方正兰亭粗黑简体" panose="02000000000000000000" pitchFamily="2" charset="-122"/>
                <a:cs typeface="Times New Roman" panose="02020603050405020304" pitchFamily="18" charset="0"/>
              </a:rPr>
              <a:t>04</a:t>
            </a:r>
            <a:endParaRPr lang="zh-CN" altLang="en-US" sz="8000" b="1" dirty="0">
              <a:solidFill>
                <a:srgbClr val="000000"/>
              </a:solidFill>
              <a:latin typeface="Times New Roman" panose="02020603050405020304" pitchFamily="18" charset="0"/>
              <a:ea typeface="方正兰亭粗黑简体" panose="02000000000000000000" pitchFamily="2" charset="-122"/>
              <a:cs typeface="Times New Roman" panose="02020603050405020304" pitchFamily="18" charset="0"/>
            </a:endParaRPr>
          </a:p>
        </p:txBody>
      </p:sp>
      <p:pic>
        <p:nvPicPr>
          <p:cNvPr id="8" name="图片 7" descr="校徽校名蓝色"/>
          <p:cNvPicPr>
            <a:picLocks noChangeAspect="1"/>
          </p:cNvPicPr>
          <p:nvPr/>
        </p:nvPicPr>
        <p:blipFill>
          <a:blip r:embed="rId3">
            <a:alphaModFix amt="22000"/>
          </a:blip>
          <a:stretch>
            <a:fillRect/>
          </a:stretch>
        </p:blipFill>
        <p:spPr>
          <a:xfrm>
            <a:off x="8655685" y="330835"/>
            <a:ext cx="3122295" cy="765810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27B06B0F-DF6A-9F2B-F919-599BADADCA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068A8-8577-41C8-BEE4-6D4A2AD85817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  <p:transition spd="slow">
    <p:randomBar dir="vert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589" r="53519"/>
          <a:stretch>
            <a:fillRect/>
          </a:stretch>
        </p:blipFill>
        <p:spPr>
          <a:xfrm rot="18571216">
            <a:off x="-830670" y="-1570681"/>
            <a:ext cx="6555461" cy="4989057"/>
          </a:xfrm>
          <a:custGeom>
            <a:avLst/>
            <a:gdLst>
              <a:gd name="connsiteX0" fmla="*/ 1605325 w 4313260"/>
              <a:gd name="connsiteY0" fmla="*/ 0 h 3282622"/>
              <a:gd name="connsiteX1" fmla="*/ 4313260 w 4313260"/>
              <a:gd name="connsiteY1" fmla="*/ 3282622 h 3282622"/>
              <a:gd name="connsiteX2" fmla="*/ 0 w 4313260"/>
              <a:gd name="connsiteY2" fmla="*/ 3282622 h 3282622"/>
              <a:gd name="connsiteX3" fmla="*/ 0 w 4313260"/>
              <a:gd name="connsiteY3" fmla="*/ 1324281 h 3282622"/>
              <a:gd name="connsiteX4" fmla="*/ 1605325 w 4313260"/>
              <a:gd name="connsiteY4" fmla="*/ 0 h 3282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13260" h="3282622">
                <a:moveTo>
                  <a:pt x="1605325" y="0"/>
                </a:moveTo>
                <a:lnTo>
                  <a:pt x="4313260" y="3282622"/>
                </a:lnTo>
                <a:lnTo>
                  <a:pt x="0" y="3282622"/>
                </a:lnTo>
                <a:lnTo>
                  <a:pt x="0" y="1324281"/>
                </a:lnTo>
                <a:lnTo>
                  <a:pt x="1605325" y="0"/>
                </a:lnTo>
                <a:close/>
              </a:path>
            </a:pathLst>
          </a:cu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706" r="40353"/>
          <a:stretch>
            <a:fillRect/>
          </a:stretch>
        </p:blipFill>
        <p:spPr>
          <a:xfrm rot="8195221">
            <a:off x="6015934" y="3502426"/>
            <a:ext cx="7957079" cy="4585384"/>
          </a:xfrm>
          <a:custGeom>
            <a:avLst/>
            <a:gdLst>
              <a:gd name="connsiteX0" fmla="*/ 0 w 5125566"/>
              <a:gd name="connsiteY0" fmla="*/ 2953683 h 2953683"/>
              <a:gd name="connsiteX1" fmla="*/ 0 w 5125566"/>
              <a:gd name="connsiteY1" fmla="*/ 2117735 h 2953683"/>
              <a:gd name="connsiteX2" fmla="*/ 2003551 w 5125566"/>
              <a:gd name="connsiteY2" fmla="*/ 0 h 2953683"/>
              <a:gd name="connsiteX3" fmla="*/ 5125566 w 5125566"/>
              <a:gd name="connsiteY3" fmla="*/ 2953683 h 2953683"/>
              <a:gd name="connsiteX4" fmla="*/ 0 w 5125566"/>
              <a:gd name="connsiteY4" fmla="*/ 2953683 h 2953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25566" h="2953683">
                <a:moveTo>
                  <a:pt x="0" y="2953683"/>
                </a:moveTo>
                <a:lnTo>
                  <a:pt x="0" y="2117735"/>
                </a:lnTo>
                <a:lnTo>
                  <a:pt x="2003551" y="0"/>
                </a:lnTo>
                <a:lnTo>
                  <a:pt x="5125566" y="2953683"/>
                </a:lnTo>
                <a:lnTo>
                  <a:pt x="0" y="2953683"/>
                </a:lnTo>
                <a:close/>
              </a:path>
            </a:pathLst>
          </a:custGeom>
        </p:spPr>
      </p:pic>
      <p:pic>
        <p:nvPicPr>
          <p:cNvPr id="8" name="图片 7" descr="校徽校名蓝色"/>
          <p:cNvPicPr>
            <a:picLocks noChangeAspect="1"/>
          </p:cNvPicPr>
          <p:nvPr/>
        </p:nvPicPr>
        <p:blipFill>
          <a:blip r:embed="rId3">
            <a:alphaModFix amt="22000"/>
          </a:blip>
          <a:stretch>
            <a:fillRect/>
          </a:stretch>
        </p:blipFill>
        <p:spPr>
          <a:xfrm>
            <a:off x="8655685" y="330835"/>
            <a:ext cx="3122295" cy="765810"/>
          </a:xfrm>
          <a:prstGeom prst="rect">
            <a:avLst/>
          </a:prstGeom>
        </p:spPr>
      </p:pic>
      <p:grpSp>
        <p:nvGrpSpPr>
          <p:cNvPr id="22" name="组合 21"/>
          <p:cNvGrpSpPr/>
          <p:nvPr/>
        </p:nvGrpSpPr>
        <p:grpSpPr>
          <a:xfrm>
            <a:off x="3028752" y="265638"/>
            <a:ext cx="5236677" cy="2375113"/>
            <a:chOff x="994305" y="1916603"/>
            <a:chExt cx="6163307" cy="3204037"/>
          </a:xfrm>
        </p:grpSpPr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94305" y="1916603"/>
              <a:ext cx="3084042" cy="3123081"/>
            </a:xfrm>
            <a:prstGeom prst="rect">
              <a:avLst/>
            </a:prstGeom>
          </p:spPr>
        </p:pic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961079" y="1916603"/>
              <a:ext cx="3196533" cy="3204037"/>
            </a:xfrm>
            <a:prstGeom prst="rect">
              <a:avLst/>
            </a:prstGeom>
          </p:spPr>
        </p:pic>
      </p:grpSp>
      <p:sp>
        <p:nvSpPr>
          <p:cNvPr id="23" name="文本框 22"/>
          <p:cNvSpPr txBox="1"/>
          <p:nvPr/>
        </p:nvSpPr>
        <p:spPr>
          <a:xfrm>
            <a:off x="3063240" y="2854234"/>
            <a:ext cx="5048794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The model of IGBT from datasheet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3700242" y="5729046"/>
            <a:ext cx="377479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IGBT from actual circuits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28921" y="3429000"/>
            <a:ext cx="2778535" cy="2241990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35DEFB0-7852-DFA8-7DE2-E37FFE682F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068A8-8577-41C8-BEE4-6D4A2AD85817}" type="slidenum">
              <a:rPr lang="zh-CN" altLang="en-US" smtClean="0"/>
              <a:t>15</a:t>
            </a:fld>
            <a:endParaRPr lang="zh-CN" altLang="en-US"/>
          </a:p>
        </p:txBody>
      </p:sp>
    </p:spTree>
  </p:cSld>
  <p:clrMapOvr>
    <a:masterClrMapping/>
  </p:clrMapOvr>
  <p:transition spd="slow">
    <p:randomBar dir="vert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校徽校名蓝色"/>
          <p:cNvPicPr>
            <a:picLocks noChangeAspect="1"/>
          </p:cNvPicPr>
          <p:nvPr/>
        </p:nvPicPr>
        <p:blipFill>
          <a:blip r:embed="rId2">
            <a:alphaModFix amt="22000"/>
          </a:blip>
          <a:stretch>
            <a:fillRect/>
          </a:stretch>
        </p:blipFill>
        <p:spPr>
          <a:xfrm>
            <a:off x="8655685" y="330835"/>
            <a:ext cx="3122295" cy="765810"/>
          </a:xfrm>
          <a:prstGeom prst="rect">
            <a:avLst/>
          </a:prstGeom>
        </p:spPr>
      </p:pic>
      <p:pic>
        <p:nvPicPr>
          <p:cNvPr id="13" name="Picture 1" title="I 下标 F S M 结束下标 左小括号 S u r g e 空格 C u r r e n t 右小括号 冒号 M a x i m u m 空格 o v e r c u r r e n t 空格 o f 空格 o n e 空格 o r 空格 m o r e 空格 c o n s e c u t i v e 空格&#10;空格 空格 空格 空格 空格 空格 空格 空格 空格 f r e q u e n c y 空格 c y c l e s 空格 t h a t 空格 t h e 空格 I G B T 空格 c a n 空格 w i t h s tan d&#10;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097" y="1036129"/>
            <a:ext cx="11200305" cy="1085442"/>
          </a:xfrm>
          <a:prstGeom prst="rect">
            <a:avLst/>
          </a:prstGeom>
        </p:spPr>
      </p:pic>
      <p:pic>
        <p:nvPicPr>
          <p:cNvPr id="3" name="Picture 1" title="U 下标 C E S 结束下标 左小括号 C o l l e c t o r 减 t o 减 E m i t t e r 空格 B r e a k d o w n 空格 V o l t a g e 右小括号 冒号 B r e a k d o w n 空格 v o l t a g e 空格&#10;空格 空格 空格 空格 空格 空格 空格 空格 空格 空格 t h a t 空格 t h e 空格 t r a n s i s t o r 空格 i n s i d e 空格 t h e 空格 d e v i c e 空格 c a n 空格 w i t h s tan d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097" y="2447090"/>
            <a:ext cx="11199600" cy="1087200"/>
          </a:xfrm>
          <a:prstGeom prst="rect">
            <a:avLst/>
          </a:prstGeom>
        </p:spPr>
      </p:pic>
      <p:grpSp>
        <p:nvGrpSpPr>
          <p:cNvPr id="9" name="组合 8"/>
          <p:cNvGrpSpPr/>
          <p:nvPr/>
        </p:nvGrpSpPr>
        <p:grpSpPr>
          <a:xfrm>
            <a:off x="0" y="4526309"/>
            <a:ext cx="12192000" cy="2000856"/>
            <a:chOff x="0" y="3956084"/>
            <a:chExt cx="12192000" cy="2000856"/>
          </a:xfrm>
        </p:grpSpPr>
        <p:pic>
          <p:nvPicPr>
            <p:cNvPr id="4" name="Picture 1" title="P 下标 C M 结束下标 左小括号 M a x i m u m 空格 P o w e r 空格 D i s s i p a t i o n 右小括号 冒号 M a x i m u m 空格 p o w e r 空格 d i s s i p a t i o n 空格&#10;空格 空格 空格 空格 空格 空格 空格 空格 空格 空格 a t 空格 n o r m a l 空格 o p e r a t i n g 空格 t e m p e r a t u r e"/>
            <p:cNvPicPr/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0097" y="3956084"/>
              <a:ext cx="11199600" cy="1083600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0" y="5320044"/>
              <a:ext cx="12192000" cy="636896"/>
            </a:xfrm>
            <a:prstGeom prst="rect">
              <a:avLst/>
            </a:prstGeom>
          </p:spPr>
        </p:pic>
      </p:grpSp>
      <p:pic>
        <p:nvPicPr>
          <p:cNvPr id="11" name="图片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3606542"/>
            <a:ext cx="12192000" cy="699083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D99F31DB-85D3-9DFB-976F-184B13F1B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068A8-8577-41C8-BEE4-6D4A2AD85817}" type="slidenum">
              <a:rPr lang="zh-CN" altLang="en-US" smtClean="0"/>
              <a:t>16</a:t>
            </a:fld>
            <a:endParaRPr lang="zh-CN" altLang="en-US"/>
          </a:p>
        </p:txBody>
      </p:sp>
    </p:spTree>
  </p:cSld>
  <p:clrMapOvr>
    <a:masterClrMapping/>
  </p:clrMapOvr>
  <p:transition spd="slow">
    <p:randomBar dir="vert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32" t="62621" r="26693" b="10296"/>
          <a:stretch>
            <a:fillRect/>
          </a:stretch>
        </p:blipFill>
        <p:spPr>
          <a:xfrm rot="10800000">
            <a:off x="-4" y="-8192"/>
            <a:ext cx="12192003" cy="6880705"/>
          </a:xfrm>
          <a:custGeom>
            <a:avLst/>
            <a:gdLst>
              <a:gd name="connsiteX0" fmla="*/ 0 w 12192000"/>
              <a:gd name="connsiteY0" fmla="*/ 0 h 6088666"/>
              <a:gd name="connsiteX1" fmla="*/ 12192000 w 12192000"/>
              <a:gd name="connsiteY1" fmla="*/ 0 h 6088666"/>
              <a:gd name="connsiteX2" fmla="*/ 12192000 w 12192000"/>
              <a:gd name="connsiteY2" fmla="*/ 6088666 h 6088666"/>
              <a:gd name="connsiteX3" fmla="*/ 0 w 12192000"/>
              <a:gd name="connsiteY3" fmla="*/ 6088666 h 6088666"/>
              <a:gd name="connsiteX4" fmla="*/ 0 w 12192000"/>
              <a:gd name="connsiteY4" fmla="*/ 0 h 6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088666">
                <a:moveTo>
                  <a:pt x="0" y="0"/>
                </a:moveTo>
                <a:lnTo>
                  <a:pt x="12192000" y="0"/>
                </a:lnTo>
                <a:lnTo>
                  <a:pt x="12192000" y="6088666"/>
                </a:lnTo>
                <a:lnTo>
                  <a:pt x="0" y="6088666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7" name="文本框 6"/>
          <p:cNvSpPr txBox="1"/>
          <p:nvPr/>
        </p:nvSpPr>
        <p:spPr>
          <a:xfrm>
            <a:off x="0" y="2767280"/>
            <a:ext cx="12629662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0" b="1" dirty="0">
                <a:solidFill>
                  <a:schemeClr val="bg1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Thank</a:t>
            </a:r>
            <a:r>
              <a:rPr lang="zh-CN" altLang="en-US" sz="8000" b="1" dirty="0">
                <a:solidFill>
                  <a:schemeClr val="bg1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 </a:t>
            </a:r>
            <a:r>
              <a:rPr lang="en-US" altLang="zh-CN" sz="8000" b="1" dirty="0">
                <a:solidFill>
                  <a:schemeClr val="bg1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you!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3BB5B495-C60D-07E3-6170-71D592EB4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068A8-8577-41C8-BEE4-6D4A2AD85817}" type="slidenum">
              <a:rPr lang="zh-CN" altLang="en-US" smtClean="0"/>
              <a:t>17</a:t>
            </a:fld>
            <a:endParaRPr lang="zh-CN" altLang="en-US"/>
          </a:p>
        </p:txBody>
      </p:sp>
    </p:spTree>
  </p:cSld>
  <p:clrMapOvr>
    <a:masterClrMapping/>
  </p:clrMapOvr>
  <p:transition spd="slow">
    <p:randomBar dir="vert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24" t="62621" r="26693"/>
          <a:stretch>
            <a:fillRect/>
          </a:stretch>
        </p:blipFill>
        <p:spPr>
          <a:xfrm>
            <a:off x="0" y="0"/>
            <a:ext cx="12192000" cy="6088666"/>
          </a:xfrm>
          <a:custGeom>
            <a:avLst/>
            <a:gdLst>
              <a:gd name="connsiteX0" fmla="*/ 0 w 12192000"/>
              <a:gd name="connsiteY0" fmla="*/ 0 h 6088666"/>
              <a:gd name="connsiteX1" fmla="*/ 12192000 w 12192000"/>
              <a:gd name="connsiteY1" fmla="*/ 0 h 6088666"/>
              <a:gd name="connsiteX2" fmla="*/ 12192000 w 12192000"/>
              <a:gd name="connsiteY2" fmla="*/ 6088666 h 6088666"/>
              <a:gd name="connsiteX3" fmla="*/ 0 w 12192000"/>
              <a:gd name="connsiteY3" fmla="*/ 6088666 h 6088666"/>
              <a:gd name="connsiteX4" fmla="*/ 0 w 12192000"/>
              <a:gd name="connsiteY4" fmla="*/ 0 h 6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088666">
                <a:moveTo>
                  <a:pt x="0" y="0"/>
                </a:moveTo>
                <a:lnTo>
                  <a:pt x="12192000" y="0"/>
                </a:lnTo>
                <a:lnTo>
                  <a:pt x="12192000" y="6088666"/>
                </a:lnTo>
                <a:lnTo>
                  <a:pt x="0" y="6088666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7" name="文本框 6"/>
          <p:cNvSpPr txBox="1"/>
          <p:nvPr/>
        </p:nvSpPr>
        <p:spPr>
          <a:xfrm>
            <a:off x="2121760" y="2751093"/>
            <a:ext cx="768369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b="1" dirty="0">
                <a:solidFill>
                  <a:srgbClr val="000000"/>
                </a:solidFill>
                <a:latin typeface="Times New Roman" panose="02020603050405020304" pitchFamily="18" charset="0"/>
                <a:ea typeface="方正兰亭粗黑简体" panose="02000000000000000000" pitchFamily="2" charset="-122"/>
                <a:cs typeface="Times New Roman" panose="02020603050405020304" pitchFamily="18" charset="0"/>
              </a:rPr>
              <a:t>Topic 2</a:t>
            </a:r>
          </a:p>
        </p:txBody>
      </p:sp>
      <p:sp>
        <p:nvSpPr>
          <p:cNvPr id="8" name="椭圆 7"/>
          <p:cNvSpPr/>
          <p:nvPr/>
        </p:nvSpPr>
        <p:spPr>
          <a:xfrm>
            <a:off x="4817431" y="669149"/>
            <a:ext cx="2160000" cy="216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1826895" y="3488055"/>
            <a:ext cx="8537575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srgbClr val="000000"/>
                </a:solidFill>
                <a:latin typeface="Times New Roman" panose="02020603050405020304" pitchFamily="18" charset="0"/>
                <a:ea typeface="造字工房悦黑体验版纤细体" pitchFamily="50" charset="-122"/>
                <a:cs typeface="Times New Roman" panose="02020603050405020304" pitchFamily="18" charset="0"/>
                <a:sym typeface="+mn-ea"/>
              </a:rPr>
              <a:t>Comparison between simulation and characteristics given by datasheet </a:t>
            </a:r>
            <a:endParaRPr lang="zh-CN" altLang="en-US" sz="3200" b="1" dirty="0">
              <a:solidFill>
                <a:srgbClr val="000000"/>
              </a:solidFill>
              <a:latin typeface="Times New Roman" panose="02020603050405020304" pitchFamily="18" charset="0"/>
              <a:ea typeface="造字工房悦黑体验版纤细体" pitchFamily="50" charset="-122"/>
              <a:cs typeface="Times New Roman" panose="02020603050405020304" pitchFamily="18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797935" y="4729480"/>
            <a:ext cx="18948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方正兰亭粗黑简体" panose="02000000000000000000" pitchFamily="2" charset="-122"/>
                <a:cs typeface="Times New Roman" panose="02020603050405020304" pitchFamily="18" charset="0"/>
              </a:rPr>
              <a:t>Presenters</a:t>
            </a:r>
            <a:r>
              <a:rPr lang="en-US" altLang="zh-CN" sz="2800" dirty="0">
                <a:solidFill>
                  <a:srgbClr val="000000"/>
                </a:solidFill>
                <a:latin typeface="Times New Roman" panose="02020603050405020304" pitchFamily="18" charset="0"/>
                <a:ea typeface="方正兰亭粗黑简体" panose="02000000000000000000" pitchFamily="2" charset="-122"/>
                <a:cs typeface="Times New Roman" panose="02020603050405020304" pitchFamily="18" charset="0"/>
              </a:rPr>
              <a:t>: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5611661" y="4564327"/>
            <a:ext cx="229799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方正兰亭粗黑简体" panose="02000000000000000000" pitchFamily="2" charset="-122"/>
                <a:cs typeface="Times New Roman" panose="02020603050405020304" pitchFamily="18" charset="0"/>
              </a:rPr>
              <a:t>Zhang </a:t>
            </a:r>
            <a:r>
              <a:rPr lang="en-US" altLang="zh-CN" sz="2000" dirty="0" err="1">
                <a:solidFill>
                  <a:srgbClr val="000000"/>
                </a:solidFill>
                <a:latin typeface="Times New Roman" panose="02020603050405020304" pitchFamily="18" charset="0"/>
                <a:ea typeface="方正兰亭粗黑简体" panose="02000000000000000000" pitchFamily="2" charset="-122"/>
                <a:cs typeface="Times New Roman" panose="02020603050405020304" pitchFamily="18" charset="0"/>
              </a:rPr>
              <a:t>Jiaquan</a:t>
            </a:r>
            <a:endParaRPr lang="en-US" altLang="zh-CN" sz="2000" dirty="0">
              <a:solidFill>
                <a:srgbClr val="000000"/>
              </a:solidFill>
              <a:latin typeface="Times New Roman" panose="02020603050405020304" pitchFamily="18" charset="0"/>
              <a:ea typeface="方正兰亭粗黑简体" panose="02000000000000000000" pitchFamily="2" charset="-122"/>
              <a:cs typeface="Times New Roman" panose="02020603050405020304" pitchFamily="18" charset="0"/>
            </a:endParaRPr>
          </a:p>
          <a:p>
            <a:pPr algn="ctr"/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方正兰亭粗黑简体" panose="02000000000000000000" pitchFamily="2" charset="-122"/>
                <a:cs typeface="Times New Roman" panose="02020603050405020304" pitchFamily="18" charset="0"/>
              </a:rPr>
              <a:t>Wang </a:t>
            </a:r>
            <a:r>
              <a:rPr lang="en-US" altLang="zh-CN" sz="2000" dirty="0" err="1">
                <a:solidFill>
                  <a:srgbClr val="000000"/>
                </a:solidFill>
                <a:latin typeface="Times New Roman" panose="02020603050405020304" pitchFamily="18" charset="0"/>
                <a:ea typeface="方正兰亭粗黑简体" panose="02000000000000000000" pitchFamily="2" charset="-122"/>
                <a:cs typeface="Times New Roman" panose="02020603050405020304" pitchFamily="18" charset="0"/>
              </a:rPr>
              <a:t>Xingyi</a:t>
            </a:r>
            <a:endParaRPr lang="en-US" altLang="zh-CN" sz="2000" dirty="0">
              <a:solidFill>
                <a:srgbClr val="000000"/>
              </a:solidFill>
              <a:latin typeface="Times New Roman" panose="02020603050405020304" pitchFamily="18" charset="0"/>
              <a:ea typeface="方正兰亭粗黑简体" panose="02000000000000000000" pitchFamily="2" charset="-122"/>
              <a:cs typeface="Times New Roman" panose="02020603050405020304" pitchFamily="18" charset="0"/>
            </a:endParaRPr>
          </a:p>
          <a:p>
            <a:pPr algn="ctr"/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方正兰亭粗黑简体" panose="02000000000000000000" pitchFamily="2" charset="-122"/>
                <a:cs typeface="Times New Roman" panose="02020603050405020304" pitchFamily="18" charset="0"/>
              </a:rPr>
              <a:t>Li </a:t>
            </a:r>
            <a:r>
              <a:rPr lang="en-US" altLang="zh-CN" sz="2000" dirty="0" err="1">
                <a:solidFill>
                  <a:srgbClr val="000000"/>
                </a:solidFill>
                <a:latin typeface="Times New Roman" panose="02020603050405020304" pitchFamily="18" charset="0"/>
                <a:ea typeface="方正兰亭粗黑简体" panose="02000000000000000000" pitchFamily="2" charset="-122"/>
                <a:cs typeface="Times New Roman" panose="02020603050405020304" pitchFamily="18" charset="0"/>
              </a:rPr>
              <a:t>Fangchao</a:t>
            </a:r>
            <a:endParaRPr lang="en-US" altLang="zh-CN" sz="2000" dirty="0">
              <a:solidFill>
                <a:srgbClr val="000000"/>
              </a:solidFill>
              <a:latin typeface="Times New Roman" panose="02020603050405020304" pitchFamily="18" charset="0"/>
              <a:ea typeface="方正兰亭粗黑简体" panose="02000000000000000000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12" name="Group 4"/>
          <p:cNvGrpSpPr>
            <a:grpSpLocks noChangeAspect="1"/>
          </p:cNvGrpSpPr>
          <p:nvPr/>
        </p:nvGrpSpPr>
        <p:grpSpPr bwMode="auto">
          <a:xfrm>
            <a:off x="4761865" y="1082675"/>
            <a:ext cx="2082800" cy="1093470"/>
            <a:chOff x="2944" y="1301"/>
            <a:chExt cx="1456" cy="764"/>
          </a:xfrm>
        </p:grpSpPr>
        <p:sp>
          <p:nvSpPr>
            <p:cNvPr id="13" name="Freeform 5"/>
            <p:cNvSpPr/>
            <p:nvPr/>
          </p:nvSpPr>
          <p:spPr bwMode="auto">
            <a:xfrm>
              <a:off x="3328" y="1527"/>
              <a:ext cx="787" cy="396"/>
            </a:xfrm>
            <a:custGeom>
              <a:avLst/>
              <a:gdLst>
                <a:gd name="T0" fmla="*/ 152 w 1307"/>
                <a:gd name="T1" fmla="*/ 0 h 657"/>
                <a:gd name="T2" fmla="*/ 0 w 1307"/>
                <a:gd name="T3" fmla="*/ 339 h 657"/>
                <a:gd name="T4" fmla="*/ 1307 w 1307"/>
                <a:gd name="T5" fmla="*/ 391 h 657"/>
                <a:gd name="T6" fmla="*/ 1182 w 1307"/>
                <a:gd name="T7" fmla="*/ 26 h 657"/>
                <a:gd name="T8" fmla="*/ 152 w 1307"/>
                <a:gd name="T9" fmla="*/ 0 h 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7" h="657">
                  <a:moveTo>
                    <a:pt x="152" y="0"/>
                  </a:moveTo>
                  <a:cubicBezTo>
                    <a:pt x="0" y="339"/>
                    <a:pt x="0" y="339"/>
                    <a:pt x="0" y="339"/>
                  </a:cubicBezTo>
                  <a:cubicBezTo>
                    <a:pt x="0" y="339"/>
                    <a:pt x="596" y="657"/>
                    <a:pt x="1307" y="391"/>
                  </a:cubicBezTo>
                  <a:cubicBezTo>
                    <a:pt x="1182" y="26"/>
                    <a:pt x="1182" y="26"/>
                    <a:pt x="1182" y="26"/>
                  </a:cubicBezTo>
                  <a:lnTo>
                    <a:pt x="152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6"/>
            <p:cNvSpPr/>
            <p:nvPr/>
          </p:nvSpPr>
          <p:spPr bwMode="auto">
            <a:xfrm>
              <a:off x="3076" y="1362"/>
              <a:ext cx="1324" cy="302"/>
            </a:xfrm>
            <a:custGeom>
              <a:avLst/>
              <a:gdLst>
                <a:gd name="T0" fmla="*/ 0 w 1324"/>
                <a:gd name="T1" fmla="*/ 77 h 302"/>
                <a:gd name="T2" fmla="*/ 0 w 1324"/>
                <a:gd name="T3" fmla="*/ 94 h 302"/>
                <a:gd name="T4" fmla="*/ 740 w 1324"/>
                <a:gd name="T5" fmla="*/ 302 h 302"/>
                <a:gd name="T6" fmla="*/ 1324 w 1324"/>
                <a:gd name="T7" fmla="*/ 90 h 302"/>
                <a:gd name="T8" fmla="*/ 1320 w 1324"/>
                <a:gd name="T9" fmla="*/ 79 h 302"/>
                <a:gd name="T10" fmla="*/ 693 w 1324"/>
                <a:gd name="T11" fmla="*/ 0 h 302"/>
                <a:gd name="T12" fmla="*/ 0 w 1324"/>
                <a:gd name="T13" fmla="*/ 77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24" h="302">
                  <a:moveTo>
                    <a:pt x="0" y="77"/>
                  </a:moveTo>
                  <a:lnTo>
                    <a:pt x="0" y="94"/>
                  </a:lnTo>
                  <a:lnTo>
                    <a:pt x="740" y="302"/>
                  </a:lnTo>
                  <a:lnTo>
                    <a:pt x="1324" y="90"/>
                  </a:lnTo>
                  <a:lnTo>
                    <a:pt x="1320" y="79"/>
                  </a:lnTo>
                  <a:lnTo>
                    <a:pt x="693" y="0"/>
                  </a:lnTo>
                  <a:lnTo>
                    <a:pt x="0" y="77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7"/>
            <p:cNvSpPr/>
            <p:nvPr/>
          </p:nvSpPr>
          <p:spPr bwMode="auto">
            <a:xfrm>
              <a:off x="3076" y="1301"/>
              <a:ext cx="1320" cy="310"/>
            </a:xfrm>
            <a:custGeom>
              <a:avLst/>
              <a:gdLst>
                <a:gd name="T0" fmla="*/ 0 w 1320"/>
                <a:gd name="T1" fmla="*/ 138 h 310"/>
                <a:gd name="T2" fmla="*/ 652 w 1320"/>
                <a:gd name="T3" fmla="*/ 310 h 310"/>
                <a:gd name="T4" fmla="*/ 1320 w 1320"/>
                <a:gd name="T5" fmla="*/ 140 h 310"/>
                <a:gd name="T6" fmla="*/ 602 w 1320"/>
                <a:gd name="T7" fmla="*/ 0 h 310"/>
                <a:gd name="T8" fmla="*/ 0 w 1320"/>
                <a:gd name="T9" fmla="*/ 138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0" h="310">
                  <a:moveTo>
                    <a:pt x="0" y="138"/>
                  </a:moveTo>
                  <a:lnTo>
                    <a:pt x="652" y="310"/>
                  </a:lnTo>
                  <a:lnTo>
                    <a:pt x="1320" y="140"/>
                  </a:lnTo>
                  <a:lnTo>
                    <a:pt x="602" y="0"/>
                  </a:lnTo>
                  <a:lnTo>
                    <a:pt x="0" y="138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Freeform 8"/>
            <p:cNvSpPr/>
            <p:nvPr/>
          </p:nvSpPr>
          <p:spPr bwMode="auto">
            <a:xfrm>
              <a:off x="3114" y="1458"/>
              <a:ext cx="104" cy="385"/>
            </a:xfrm>
            <a:custGeom>
              <a:avLst/>
              <a:gdLst>
                <a:gd name="T0" fmla="*/ 21 w 173"/>
                <a:gd name="T1" fmla="*/ 3 h 638"/>
                <a:gd name="T2" fmla="*/ 5 w 173"/>
                <a:gd name="T3" fmla="*/ 10 h 638"/>
                <a:gd name="T4" fmla="*/ 75 w 173"/>
                <a:gd name="T5" fmla="*/ 624 h 638"/>
                <a:gd name="T6" fmla="*/ 94 w 173"/>
                <a:gd name="T7" fmla="*/ 638 h 638"/>
                <a:gd name="T8" fmla="*/ 115 w 173"/>
                <a:gd name="T9" fmla="*/ 315 h 638"/>
                <a:gd name="T10" fmla="*/ 21 w 173"/>
                <a:gd name="T11" fmla="*/ 3 h 6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3" h="638">
                  <a:moveTo>
                    <a:pt x="21" y="3"/>
                  </a:moveTo>
                  <a:cubicBezTo>
                    <a:pt x="21" y="3"/>
                    <a:pt x="0" y="0"/>
                    <a:pt x="5" y="10"/>
                  </a:cubicBezTo>
                  <a:cubicBezTo>
                    <a:pt x="39" y="78"/>
                    <a:pt x="173" y="394"/>
                    <a:pt x="75" y="624"/>
                  </a:cubicBezTo>
                  <a:cubicBezTo>
                    <a:pt x="94" y="638"/>
                    <a:pt x="94" y="638"/>
                    <a:pt x="94" y="638"/>
                  </a:cubicBezTo>
                  <a:cubicBezTo>
                    <a:pt x="94" y="638"/>
                    <a:pt x="152" y="477"/>
                    <a:pt x="115" y="315"/>
                  </a:cubicBezTo>
                  <a:cubicBezTo>
                    <a:pt x="77" y="153"/>
                    <a:pt x="21" y="3"/>
                    <a:pt x="21" y="3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9"/>
            <p:cNvSpPr/>
            <p:nvPr/>
          </p:nvSpPr>
          <p:spPr bwMode="auto">
            <a:xfrm>
              <a:off x="3118" y="1790"/>
              <a:ext cx="105" cy="94"/>
            </a:xfrm>
            <a:custGeom>
              <a:avLst/>
              <a:gdLst>
                <a:gd name="T0" fmla="*/ 138 w 175"/>
                <a:gd name="T1" fmla="*/ 77 h 156"/>
                <a:gd name="T2" fmla="*/ 8 w 175"/>
                <a:gd name="T3" fmla="*/ 52 h 156"/>
                <a:gd name="T4" fmla="*/ 134 w 175"/>
                <a:gd name="T5" fmla="*/ 148 h 156"/>
                <a:gd name="T6" fmla="*/ 138 w 175"/>
                <a:gd name="T7" fmla="*/ 77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5" h="156">
                  <a:moveTo>
                    <a:pt x="138" y="77"/>
                  </a:moveTo>
                  <a:cubicBezTo>
                    <a:pt x="126" y="66"/>
                    <a:pt x="15" y="0"/>
                    <a:pt x="8" y="52"/>
                  </a:cubicBezTo>
                  <a:cubicBezTo>
                    <a:pt x="0" y="104"/>
                    <a:pt x="101" y="156"/>
                    <a:pt x="134" y="148"/>
                  </a:cubicBezTo>
                  <a:cubicBezTo>
                    <a:pt x="167" y="141"/>
                    <a:pt x="175" y="114"/>
                    <a:pt x="138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10"/>
            <p:cNvSpPr/>
            <p:nvPr/>
          </p:nvSpPr>
          <p:spPr bwMode="auto">
            <a:xfrm>
              <a:off x="2944" y="1855"/>
              <a:ext cx="214" cy="210"/>
            </a:xfrm>
            <a:custGeom>
              <a:avLst/>
              <a:gdLst>
                <a:gd name="T0" fmla="*/ 324 w 354"/>
                <a:gd name="T1" fmla="*/ 15 h 347"/>
                <a:gd name="T2" fmla="*/ 128 w 354"/>
                <a:gd name="T3" fmla="*/ 136 h 347"/>
                <a:gd name="T4" fmla="*/ 0 w 354"/>
                <a:gd name="T5" fmla="*/ 228 h 347"/>
                <a:gd name="T6" fmla="*/ 107 w 354"/>
                <a:gd name="T7" fmla="*/ 313 h 347"/>
                <a:gd name="T8" fmla="*/ 211 w 354"/>
                <a:gd name="T9" fmla="*/ 207 h 347"/>
                <a:gd name="T10" fmla="*/ 131 w 354"/>
                <a:gd name="T11" fmla="*/ 324 h 347"/>
                <a:gd name="T12" fmla="*/ 168 w 354"/>
                <a:gd name="T13" fmla="*/ 347 h 347"/>
                <a:gd name="T14" fmla="*/ 283 w 354"/>
                <a:gd name="T15" fmla="*/ 199 h 347"/>
                <a:gd name="T16" fmla="*/ 324 w 354"/>
                <a:gd name="T17" fmla="*/ 15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4" h="347">
                  <a:moveTo>
                    <a:pt x="324" y="15"/>
                  </a:moveTo>
                  <a:cubicBezTo>
                    <a:pt x="324" y="15"/>
                    <a:pt x="257" y="43"/>
                    <a:pt x="128" y="136"/>
                  </a:cubicBezTo>
                  <a:cubicBezTo>
                    <a:pt x="0" y="228"/>
                    <a:pt x="0" y="228"/>
                    <a:pt x="0" y="228"/>
                  </a:cubicBezTo>
                  <a:cubicBezTo>
                    <a:pt x="107" y="313"/>
                    <a:pt x="107" y="313"/>
                    <a:pt x="107" y="313"/>
                  </a:cubicBezTo>
                  <a:cubicBezTo>
                    <a:pt x="211" y="207"/>
                    <a:pt x="211" y="207"/>
                    <a:pt x="211" y="207"/>
                  </a:cubicBezTo>
                  <a:cubicBezTo>
                    <a:pt x="131" y="324"/>
                    <a:pt x="131" y="324"/>
                    <a:pt x="131" y="324"/>
                  </a:cubicBezTo>
                  <a:cubicBezTo>
                    <a:pt x="168" y="347"/>
                    <a:pt x="168" y="347"/>
                    <a:pt x="168" y="347"/>
                  </a:cubicBezTo>
                  <a:cubicBezTo>
                    <a:pt x="168" y="347"/>
                    <a:pt x="234" y="281"/>
                    <a:pt x="283" y="199"/>
                  </a:cubicBezTo>
                  <a:cubicBezTo>
                    <a:pt x="332" y="117"/>
                    <a:pt x="354" y="0"/>
                    <a:pt x="324" y="15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pic>
        <p:nvPicPr>
          <p:cNvPr id="2" name="图片 1" descr="D:\高校PPT模板\4西安交通大学PPT模板\校徽校名\校徽校名蓝色.png校徽校名蓝色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5121275" y="2056130"/>
            <a:ext cx="1526540" cy="408940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990AD3E-16A1-AC0E-1043-72478F460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068A8-8577-41C8-BEE4-6D4A2AD85817}" type="slidenum">
              <a:rPr lang="zh-CN" altLang="en-US" smtClean="0"/>
              <a:t>18</a:t>
            </a:fld>
            <a:endParaRPr lang="zh-CN" altLang="en-US"/>
          </a:p>
        </p:txBody>
      </p:sp>
    </p:spTree>
  </p:cSld>
  <p:clrMapOvr>
    <a:masterClrMapping/>
  </p:clrMapOvr>
  <p:transition spd="slow">
    <p:randomBar dir="vert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67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76" t="62621" r="53171"/>
          <a:stretch>
            <a:fillRect/>
          </a:stretch>
        </p:blipFill>
        <p:spPr>
          <a:xfrm rot="16200000">
            <a:off x="-500744" y="486227"/>
            <a:ext cx="6894288" cy="5892800"/>
          </a:xfrm>
          <a:custGeom>
            <a:avLst/>
            <a:gdLst>
              <a:gd name="connsiteX0" fmla="*/ 0 w 12192000"/>
              <a:gd name="connsiteY0" fmla="*/ 0 h 6088666"/>
              <a:gd name="connsiteX1" fmla="*/ 12192000 w 12192000"/>
              <a:gd name="connsiteY1" fmla="*/ 0 h 6088666"/>
              <a:gd name="connsiteX2" fmla="*/ 12192000 w 12192000"/>
              <a:gd name="connsiteY2" fmla="*/ 6088666 h 6088666"/>
              <a:gd name="connsiteX3" fmla="*/ 0 w 12192000"/>
              <a:gd name="connsiteY3" fmla="*/ 6088666 h 6088666"/>
              <a:gd name="connsiteX4" fmla="*/ 0 w 12192000"/>
              <a:gd name="connsiteY4" fmla="*/ 0 h 6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088666">
                <a:moveTo>
                  <a:pt x="0" y="0"/>
                </a:moveTo>
                <a:lnTo>
                  <a:pt x="12192000" y="0"/>
                </a:lnTo>
                <a:lnTo>
                  <a:pt x="12192000" y="6088666"/>
                </a:lnTo>
                <a:lnTo>
                  <a:pt x="0" y="6088666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9" name="文本框 18"/>
          <p:cNvSpPr txBox="1"/>
          <p:nvPr/>
        </p:nvSpPr>
        <p:spPr>
          <a:xfrm>
            <a:off x="1807027" y="2799933"/>
            <a:ext cx="29329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latin typeface="Times New Roman" panose="02020603050405020304" pitchFamily="18" charset="0"/>
                <a:ea typeface="方正兰亭粗黑简体" panose="02000000000000000000" pitchFamily="2" charset="-122"/>
                <a:cs typeface="Times New Roman" panose="02020603050405020304" pitchFamily="18" charset="0"/>
              </a:rPr>
              <a:t>Contents</a:t>
            </a:r>
            <a:endParaRPr lang="zh-CN" altLang="en-US" sz="4800" dirty="0">
              <a:latin typeface="Times New Roman" panose="02020603050405020304" pitchFamily="18" charset="0"/>
              <a:ea typeface="方正兰亭粗黑简体" panose="02000000000000000000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5137387" y="2499292"/>
            <a:ext cx="7166362" cy="1859416"/>
            <a:chOff x="5446391" y="2215158"/>
            <a:chExt cx="7166362" cy="1859416"/>
          </a:xfrm>
        </p:grpSpPr>
        <p:sp>
          <p:nvSpPr>
            <p:cNvPr id="20" name="文本框 19"/>
            <p:cNvSpPr txBox="1"/>
            <p:nvPr/>
          </p:nvSpPr>
          <p:spPr>
            <a:xfrm>
              <a:off x="5446391" y="2215158"/>
              <a:ext cx="596153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>
                  <a:latin typeface="Times New Roman" panose="02020603050405020304" pitchFamily="18" charset="0"/>
                  <a:ea typeface="方正兰亭粗黑简体" panose="02000000000000000000" pitchFamily="2" charset="-122"/>
                  <a:cs typeface="Times New Roman" panose="02020603050405020304" pitchFamily="18" charset="0"/>
                </a:rPr>
                <a:t>1. Division of work</a:t>
              </a:r>
              <a:endParaRPr lang="zh-CN" altLang="en-US" sz="3200" b="1" dirty="0">
                <a:solidFill>
                  <a:srgbClr val="000000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Times New Roman" panose="02020603050405020304" pitchFamily="18" charset="0"/>
                <a:ea typeface="造字工房悦黑体验版纤细体" pitchFamily="50" charset="-122"/>
                <a:cs typeface="Times New Roman" panose="02020603050405020304" pitchFamily="18" charset="0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5446800" y="2997356"/>
              <a:ext cx="7165953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>
                  <a:latin typeface="Times New Roman" panose="02020603050405020304" pitchFamily="18" charset="0"/>
                  <a:ea typeface="方正兰亭粗黑简体" panose="02000000000000000000" pitchFamily="2" charset="-122"/>
                  <a:cs typeface="Times New Roman" panose="02020603050405020304" pitchFamily="18" charset="0"/>
                </a:rPr>
                <a:t>2.Comparison between simulation and datasheet</a:t>
              </a:r>
              <a:endParaRPr lang="zh-CN" altLang="en-US" sz="3200" dirty="0">
                <a:latin typeface="Times New Roman" panose="02020603050405020304" pitchFamily="18" charset="0"/>
                <a:ea typeface="造字工房悦黑体验版纤细体" pitchFamily="50" charset="-122"/>
                <a:cs typeface="Times New Roman" panose="02020603050405020304" pitchFamily="18" charset="0"/>
              </a:endParaRPr>
            </a:p>
          </p:txBody>
        </p:sp>
      </p:grpSp>
      <p:pic>
        <p:nvPicPr>
          <p:cNvPr id="8" name="图片 7" descr="校徽校名蓝色"/>
          <p:cNvPicPr>
            <a:picLocks noChangeAspect="1"/>
          </p:cNvPicPr>
          <p:nvPr/>
        </p:nvPicPr>
        <p:blipFill>
          <a:blip r:embed="rId4">
            <a:alphaModFix amt="22000"/>
          </a:blip>
          <a:stretch>
            <a:fillRect/>
          </a:stretch>
        </p:blipFill>
        <p:spPr>
          <a:xfrm>
            <a:off x="8655685" y="330835"/>
            <a:ext cx="3122295" cy="765810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8A1CC229-1FEE-0B77-7DDD-EAE39C381C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068A8-8577-41C8-BEE4-6D4A2AD85817}" type="slidenum">
              <a:rPr lang="zh-CN" altLang="en-US" smtClean="0"/>
              <a:t>19</a:t>
            </a:fld>
            <a:endParaRPr lang="zh-CN" altLang="en-US"/>
          </a:p>
        </p:txBody>
      </p:sp>
    </p:spTree>
  </p:cSld>
  <p:clrMapOvr>
    <a:masterClrMapping/>
  </p:clrMapOvr>
  <p:transition spd="slow">
    <p:randomBar dir="vert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76" t="62621" r="53171"/>
          <a:stretch>
            <a:fillRect/>
          </a:stretch>
        </p:blipFill>
        <p:spPr>
          <a:xfrm rot="16200000">
            <a:off x="-500744" y="500832"/>
            <a:ext cx="6894288" cy="5892800"/>
          </a:xfrm>
          <a:custGeom>
            <a:avLst/>
            <a:gdLst>
              <a:gd name="connsiteX0" fmla="*/ 0 w 12192000"/>
              <a:gd name="connsiteY0" fmla="*/ 0 h 6088666"/>
              <a:gd name="connsiteX1" fmla="*/ 12192000 w 12192000"/>
              <a:gd name="connsiteY1" fmla="*/ 0 h 6088666"/>
              <a:gd name="connsiteX2" fmla="*/ 12192000 w 12192000"/>
              <a:gd name="connsiteY2" fmla="*/ 6088666 h 6088666"/>
              <a:gd name="connsiteX3" fmla="*/ 0 w 12192000"/>
              <a:gd name="connsiteY3" fmla="*/ 6088666 h 6088666"/>
              <a:gd name="connsiteX4" fmla="*/ 0 w 12192000"/>
              <a:gd name="connsiteY4" fmla="*/ 0 h 6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088666">
                <a:moveTo>
                  <a:pt x="0" y="0"/>
                </a:moveTo>
                <a:lnTo>
                  <a:pt x="12192000" y="0"/>
                </a:lnTo>
                <a:lnTo>
                  <a:pt x="12192000" y="6088666"/>
                </a:lnTo>
                <a:lnTo>
                  <a:pt x="0" y="6088666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9" name="文本框 18"/>
          <p:cNvSpPr txBox="1"/>
          <p:nvPr/>
        </p:nvSpPr>
        <p:spPr>
          <a:xfrm>
            <a:off x="1349828" y="2948966"/>
            <a:ext cx="384228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dirty="0">
                <a:latin typeface="Times New Roman" panose="02020603050405020304" pitchFamily="18" charset="0"/>
                <a:ea typeface="方正兰亭粗黑简体" panose="02000000000000000000" pitchFamily="2" charset="-122"/>
                <a:cs typeface="Times New Roman" panose="02020603050405020304" pitchFamily="18" charset="0"/>
              </a:rPr>
              <a:t>Contents</a:t>
            </a:r>
            <a:endParaRPr lang="zh-CN" altLang="en-US" sz="6000" dirty="0">
              <a:latin typeface="Times New Roman" panose="02020603050405020304" pitchFamily="18" charset="0"/>
              <a:ea typeface="方正兰亭粗黑简体" panose="02000000000000000000" pitchFamily="2" charset="-122"/>
              <a:cs typeface="Times New Roman" panose="02020603050405020304" pitchFamily="18" charset="0"/>
            </a:endParaRPr>
          </a:p>
        </p:txBody>
      </p:sp>
      <p:pic>
        <p:nvPicPr>
          <p:cNvPr id="8" name="图片 7" descr="校徽校名蓝色"/>
          <p:cNvPicPr>
            <a:picLocks noChangeAspect="1"/>
          </p:cNvPicPr>
          <p:nvPr/>
        </p:nvPicPr>
        <p:blipFill>
          <a:blip r:embed="rId4">
            <a:alphaModFix amt="22000"/>
          </a:blip>
          <a:stretch>
            <a:fillRect/>
          </a:stretch>
        </p:blipFill>
        <p:spPr>
          <a:xfrm>
            <a:off x="8655685" y="330835"/>
            <a:ext cx="3122295" cy="765810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E79A6A9-528C-84BF-0F21-CD48A49C9D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068A8-8577-41C8-BEE4-6D4A2AD85817}" type="slidenum">
              <a:rPr lang="zh-CN" altLang="en-US" smtClean="0"/>
              <a:t>2</a:t>
            </a:fld>
            <a:endParaRPr lang="zh-CN" altLang="en-US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777A2194-74F4-CDC5-EAF7-66311706CAA1}"/>
              </a:ext>
            </a:extLst>
          </p:cNvPr>
          <p:cNvGrpSpPr/>
          <p:nvPr/>
        </p:nvGrpSpPr>
        <p:grpSpPr>
          <a:xfrm>
            <a:off x="5237836" y="1789284"/>
            <a:ext cx="7166362" cy="3335026"/>
            <a:chOff x="5407653" y="1403584"/>
            <a:chExt cx="7166362" cy="3335026"/>
          </a:xfrm>
        </p:grpSpPr>
        <p:grpSp>
          <p:nvGrpSpPr>
            <p:cNvPr id="3" name="组合 2"/>
            <p:cNvGrpSpPr/>
            <p:nvPr/>
          </p:nvGrpSpPr>
          <p:grpSpPr>
            <a:xfrm>
              <a:off x="5407653" y="2240610"/>
              <a:ext cx="7166362" cy="2498000"/>
              <a:chOff x="5446391" y="2043890"/>
              <a:chExt cx="7166362" cy="2498000"/>
            </a:xfrm>
          </p:grpSpPr>
          <p:sp>
            <p:nvSpPr>
              <p:cNvPr id="20" name="文本框 19"/>
              <p:cNvSpPr txBox="1"/>
              <p:nvPr/>
            </p:nvSpPr>
            <p:spPr>
              <a:xfrm>
                <a:off x="5447026" y="2043890"/>
                <a:ext cx="5961537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4000" dirty="0">
                    <a:latin typeface="Times New Roman" panose="02020603050405020304" pitchFamily="18" charset="0"/>
                    <a:ea typeface="方正兰亭粗黑简体" panose="02000000000000000000" pitchFamily="2" charset="-122"/>
                    <a:cs typeface="Times New Roman" panose="02020603050405020304" pitchFamily="18" charset="0"/>
                  </a:rPr>
                  <a:t>2</a:t>
                </a:r>
                <a:r>
                  <a:rPr lang="en-US" altLang="zh-CN" sz="4000" dirty="0">
                    <a:effectLst/>
                    <a:latin typeface="Times New Roman" panose="02020603050405020304" pitchFamily="18" charset="0"/>
                    <a:ea typeface="方正兰亭粗黑简体" panose="02000000000000000000" pitchFamily="2" charset="-122"/>
                    <a:cs typeface="Times New Roman" panose="02020603050405020304" pitchFamily="18" charset="0"/>
                  </a:rPr>
                  <a:t>. Introduction</a:t>
                </a:r>
                <a:endParaRPr lang="zh-CN" altLang="en-US" sz="4000" dirty="0">
                  <a:effectLst/>
                  <a:latin typeface="Times New Roman" panose="02020603050405020304" pitchFamily="18" charset="0"/>
                  <a:ea typeface="造字工房悦黑体验版纤细体" pitchFamily="50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" name="文本框 20"/>
              <p:cNvSpPr txBox="1"/>
              <p:nvPr/>
            </p:nvSpPr>
            <p:spPr>
              <a:xfrm>
                <a:off x="5446800" y="2997356"/>
                <a:ext cx="7165953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zh-CN" altLang="en-US" sz="4000" dirty="0">
                  <a:latin typeface="Times New Roman" panose="02020603050405020304" pitchFamily="18" charset="0"/>
                  <a:ea typeface="方正兰亭粗黑简体" panose="02000000000000000000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" name="文本框 21"/>
              <p:cNvSpPr txBox="1"/>
              <p:nvPr/>
            </p:nvSpPr>
            <p:spPr>
              <a:xfrm>
                <a:off x="5446391" y="2929576"/>
                <a:ext cx="6910621" cy="7067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4000" dirty="0">
                    <a:latin typeface="Times New Roman" panose="02020603050405020304" pitchFamily="18" charset="0"/>
                    <a:ea typeface="方正兰亭粗黑简体" panose="02000000000000000000" pitchFamily="2" charset="-122"/>
                    <a:cs typeface="Times New Roman" panose="02020603050405020304" pitchFamily="18" charset="0"/>
                  </a:rPr>
                  <a:t>3.</a:t>
                </a:r>
                <a:r>
                  <a:rPr lang="en-US" altLang="zh-CN" sz="4000" b="1" dirty="0">
                    <a:solidFill>
                      <a:srgbClr val="000000"/>
                    </a:solidFill>
                    <a:effectLst>
                      <a:outerShdw blurRad="60007" dist="310007" dir="7680000" sy="30000" kx="1300200" algn="ctr" rotWithShape="0">
                        <a:prstClr val="black">
                          <a:alpha val="32000"/>
                        </a:prstClr>
                      </a:outerShdw>
                    </a:effectLst>
                    <a:latin typeface="Times New Roman" panose="02020603050405020304" pitchFamily="18" charset="0"/>
                    <a:ea typeface="造字工房悦黑体验版纤细体" pitchFamily="50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4000" dirty="0">
                    <a:latin typeface="Times New Roman" panose="02020603050405020304" pitchFamily="18" charset="0"/>
                    <a:ea typeface="方正兰亭粗黑简体" panose="02000000000000000000" pitchFamily="2" charset="-122"/>
                    <a:cs typeface="Times New Roman" panose="02020603050405020304" pitchFamily="18" charset="0"/>
                  </a:rPr>
                  <a:t>Major sections of the device</a:t>
                </a:r>
                <a:endParaRPr lang="zh-CN" altLang="en-US" sz="4000" dirty="0">
                  <a:latin typeface="Times New Roman" panose="02020603050405020304" pitchFamily="18" charset="0"/>
                  <a:ea typeface="造字工房悦黑体验版纤细体" pitchFamily="50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" name="文本框 22"/>
              <p:cNvSpPr txBox="1"/>
              <p:nvPr/>
            </p:nvSpPr>
            <p:spPr>
              <a:xfrm>
                <a:off x="5447026" y="3835135"/>
                <a:ext cx="3980545" cy="7067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4000" dirty="0">
                    <a:latin typeface="Times New Roman" panose="02020603050405020304" pitchFamily="18" charset="0"/>
                    <a:ea typeface="方正兰亭粗黑简体" panose="02000000000000000000" pitchFamily="2" charset="-122"/>
                    <a:cs typeface="Times New Roman" panose="02020603050405020304" pitchFamily="18" charset="0"/>
                  </a:rPr>
                  <a:t>4. Parameters</a:t>
                </a:r>
              </a:p>
            </p:txBody>
          </p:sp>
        </p:grp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326F0537-91ED-8F0C-4CBD-F3A873E5274A}"/>
                </a:ext>
              </a:extLst>
            </p:cNvPr>
            <p:cNvSpPr txBox="1"/>
            <p:nvPr/>
          </p:nvSpPr>
          <p:spPr>
            <a:xfrm>
              <a:off x="5407653" y="1403584"/>
              <a:ext cx="579311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000" dirty="0">
                  <a:latin typeface="Times New Roman" panose="02020603050405020304" pitchFamily="18" charset="0"/>
                  <a:ea typeface="方正兰亭粗黑简体" panose="02000000000000000000" pitchFamily="2" charset="-122"/>
                  <a:cs typeface="Times New Roman" panose="02020603050405020304" pitchFamily="18" charset="0"/>
                </a:rPr>
                <a:t>1.The division of work</a:t>
              </a:r>
            </a:p>
          </p:txBody>
        </p:sp>
      </p:grpSp>
    </p:spTree>
  </p:cSld>
  <p:clrMapOvr>
    <a:masterClrMapping/>
  </p:clrMapOvr>
  <p:transition spd="slow">
    <p:randomBar dir="vert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589" r="53519"/>
          <a:stretch>
            <a:fillRect/>
          </a:stretch>
        </p:blipFill>
        <p:spPr>
          <a:xfrm rot="18571216">
            <a:off x="-830670" y="-1570681"/>
            <a:ext cx="6555461" cy="4989057"/>
          </a:xfrm>
          <a:custGeom>
            <a:avLst/>
            <a:gdLst>
              <a:gd name="connsiteX0" fmla="*/ 1605325 w 4313260"/>
              <a:gd name="connsiteY0" fmla="*/ 0 h 3282622"/>
              <a:gd name="connsiteX1" fmla="*/ 4313260 w 4313260"/>
              <a:gd name="connsiteY1" fmla="*/ 3282622 h 3282622"/>
              <a:gd name="connsiteX2" fmla="*/ 0 w 4313260"/>
              <a:gd name="connsiteY2" fmla="*/ 3282622 h 3282622"/>
              <a:gd name="connsiteX3" fmla="*/ 0 w 4313260"/>
              <a:gd name="connsiteY3" fmla="*/ 1324281 h 3282622"/>
              <a:gd name="connsiteX4" fmla="*/ 1605325 w 4313260"/>
              <a:gd name="connsiteY4" fmla="*/ 0 h 3282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13260" h="3282622">
                <a:moveTo>
                  <a:pt x="1605325" y="0"/>
                </a:moveTo>
                <a:lnTo>
                  <a:pt x="4313260" y="3282622"/>
                </a:lnTo>
                <a:lnTo>
                  <a:pt x="0" y="3282622"/>
                </a:lnTo>
                <a:lnTo>
                  <a:pt x="0" y="1324281"/>
                </a:lnTo>
                <a:lnTo>
                  <a:pt x="1605325" y="0"/>
                </a:lnTo>
                <a:close/>
              </a:path>
            </a:pathLst>
          </a:cu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706" r="40353"/>
          <a:stretch>
            <a:fillRect/>
          </a:stretch>
        </p:blipFill>
        <p:spPr>
          <a:xfrm rot="8195221">
            <a:off x="6015934" y="3502426"/>
            <a:ext cx="7957079" cy="4585384"/>
          </a:xfrm>
          <a:custGeom>
            <a:avLst/>
            <a:gdLst>
              <a:gd name="connsiteX0" fmla="*/ 0 w 5125566"/>
              <a:gd name="connsiteY0" fmla="*/ 2953683 h 2953683"/>
              <a:gd name="connsiteX1" fmla="*/ 0 w 5125566"/>
              <a:gd name="connsiteY1" fmla="*/ 2117735 h 2953683"/>
              <a:gd name="connsiteX2" fmla="*/ 2003551 w 5125566"/>
              <a:gd name="connsiteY2" fmla="*/ 0 h 2953683"/>
              <a:gd name="connsiteX3" fmla="*/ 5125566 w 5125566"/>
              <a:gd name="connsiteY3" fmla="*/ 2953683 h 2953683"/>
              <a:gd name="connsiteX4" fmla="*/ 0 w 5125566"/>
              <a:gd name="connsiteY4" fmla="*/ 2953683 h 2953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25566" h="2953683">
                <a:moveTo>
                  <a:pt x="0" y="2953683"/>
                </a:moveTo>
                <a:lnTo>
                  <a:pt x="0" y="2117735"/>
                </a:lnTo>
                <a:lnTo>
                  <a:pt x="2003551" y="0"/>
                </a:lnTo>
                <a:lnTo>
                  <a:pt x="5125566" y="2953683"/>
                </a:lnTo>
                <a:lnTo>
                  <a:pt x="0" y="2953683"/>
                </a:lnTo>
                <a:close/>
              </a:path>
            </a:pathLst>
          </a:custGeom>
        </p:spPr>
      </p:pic>
      <p:sp>
        <p:nvSpPr>
          <p:cNvPr id="13" name="文本框 12"/>
          <p:cNvSpPr txBox="1"/>
          <p:nvPr/>
        </p:nvSpPr>
        <p:spPr>
          <a:xfrm>
            <a:off x="2179100" y="3427104"/>
            <a:ext cx="75194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dirty="0">
                <a:latin typeface="Times New Roman" panose="02020603050405020304" pitchFamily="18" charset="0"/>
                <a:ea typeface="方正兰亭粗黑简体" panose="02000000000000000000" pitchFamily="2" charset="-122"/>
                <a:cs typeface="Times New Roman" panose="02020603050405020304" pitchFamily="18" charset="0"/>
              </a:rPr>
              <a:t>Division of work</a:t>
            </a:r>
            <a:endParaRPr lang="zh-CN" altLang="en-US" sz="4800" b="1" dirty="0">
              <a:solidFill>
                <a:srgbClr val="000000"/>
              </a:solidFill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  <a:latin typeface="Times New Roman" panose="02020603050405020304" pitchFamily="18" charset="0"/>
              <a:ea typeface="造字工房悦黑体验版纤细体" pitchFamily="50" charset="-122"/>
              <a:cs typeface="Times New Roman" panose="02020603050405020304" pitchFamily="18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5054480" y="2103665"/>
            <a:ext cx="176865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0" b="1" dirty="0">
                <a:solidFill>
                  <a:srgbClr val="000000"/>
                </a:solidFill>
                <a:latin typeface="Times New Roman" panose="02020603050405020304" pitchFamily="18" charset="0"/>
                <a:ea typeface="方正兰亭粗黑简体" panose="02000000000000000000" pitchFamily="2" charset="-122"/>
                <a:cs typeface="Times New Roman" panose="02020603050405020304" pitchFamily="18" charset="0"/>
              </a:rPr>
              <a:t>01</a:t>
            </a:r>
            <a:endParaRPr lang="zh-CN" altLang="en-US" sz="8000" b="1" dirty="0">
              <a:solidFill>
                <a:srgbClr val="000000"/>
              </a:solidFill>
              <a:latin typeface="Times New Roman" panose="02020603050405020304" pitchFamily="18" charset="0"/>
              <a:ea typeface="方正兰亭粗黑简体" panose="02000000000000000000" pitchFamily="2" charset="-122"/>
              <a:cs typeface="Times New Roman" panose="02020603050405020304" pitchFamily="18" charset="0"/>
            </a:endParaRPr>
          </a:p>
        </p:txBody>
      </p:sp>
      <p:pic>
        <p:nvPicPr>
          <p:cNvPr id="8" name="图片 7" descr="校徽校名蓝色"/>
          <p:cNvPicPr>
            <a:picLocks noChangeAspect="1"/>
          </p:cNvPicPr>
          <p:nvPr/>
        </p:nvPicPr>
        <p:blipFill>
          <a:blip r:embed="rId3">
            <a:alphaModFix amt="22000"/>
          </a:blip>
          <a:stretch>
            <a:fillRect/>
          </a:stretch>
        </p:blipFill>
        <p:spPr>
          <a:xfrm>
            <a:off x="8655685" y="330835"/>
            <a:ext cx="3122295" cy="765810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244BE849-F816-D3B6-C32F-8F1DD22AD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068A8-8577-41C8-BEE4-6D4A2AD85817}" type="slidenum">
              <a:rPr lang="zh-CN" altLang="en-US" smtClean="0"/>
              <a:t>20</a:t>
            </a:fld>
            <a:endParaRPr lang="zh-CN" altLang="en-US"/>
          </a:p>
        </p:txBody>
      </p:sp>
    </p:spTree>
  </p:cSld>
  <p:clrMapOvr>
    <a:masterClrMapping/>
  </p:clrMapOvr>
  <p:transition spd="slow">
    <p:randomBar dir="vert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589" r="53519"/>
          <a:stretch>
            <a:fillRect/>
          </a:stretch>
        </p:blipFill>
        <p:spPr>
          <a:xfrm rot="18571216">
            <a:off x="-830670" y="-1570681"/>
            <a:ext cx="6555461" cy="4989057"/>
          </a:xfrm>
          <a:custGeom>
            <a:avLst/>
            <a:gdLst>
              <a:gd name="connsiteX0" fmla="*/ 1605325 w 4313260"/>
              <a:gd name="connsiteY0" fmla="*/ 0 h 3282622"/>
              <a:gd name="connsiteX1" fmla="*/ 4313260 w 4313260"/>
              <a:gd name="connsiteY1" fmla="*/ 3282622 h 3282622"/>
              <a:gd name="connsiteX2" fmla="*/ 0 w 4313260"/>
              <a:gd name="connsiteY2" fmla="*/ 3282622 h 3282622"/>
              <a:gd name="connsiteX3" fmla="*/ 0 w 4313260"/>
              <a:gd name="connsiteY3" fmla="*/ 1324281 h 3282622"/>
              <a:gd name="connsiteX4" fmla="*/ 1605325 w 4313260"/>
              <a:gd name="connsiteY4" fmla="*/ 0 h 3282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13260" h="3282622">
                <a:moveTo>
                  <a:pt x="1605325" y="0"/>
                </a:moveTo>
                <a:lnTo>
                  <a:pt x="4313260" y="3282622"/>
                </a:lnTo>
                <a:lnTo>
                  <a:pt x="0" y="3282622"/>
                </a:lnTo>
                <a:lnTo>
                  <a:pt x="0" y="1324281"/>
                </a:lnTo>
                <a:lnTo>
                  <a:pt x="1605325" y="0"/>
                </a:lnTo>
                <a:close/>
              </a:path>
            </a:pathLst>
          </a:cu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706" r="40353"/>
          <a:stretch>
            <a:fillRect/>
          </a:stretch>
        </p:blipFill>
        <p:spPr>
          <a:xfrm rot="8195221">
            <a:off x="6015934" y="3502426"/>
            <a:ext cx="7957079" cy="4585384"/>
          </a:xfrm>
          <a:custGeom>
            <a:avLst/>
            <a:gdLst>
              <a:gd name="connsiteX0" fmla="*/ 0 w 5125566"/>
              <a:gd name="connsiteY0" fmla="*/ 2953683 h 2953683"/>
              <a:gd name="connsiteX1" fmla="*/ 0 w 5125566"/>
              <a:gd name="connsiteY1" fmla="*/ 2117735 h 2953683"/>
              <a:gd name="connsiteX2" fmla="*/ 2003551 w 5125566"/>
              <a:gd name="connsiteY2" fmla="*/ 0 h 2953683"/>
              <a:gd name="connsiteX3" fmla="*/ 5125566 w 5125566"/>
              <a:gd name="connsiteY3" fmla="*/ 2953683 h 2953683"/>
              <a:gd name="connsiteX4" fmla="*/ 0 w 5125566"/>
              <a:gd name="connsiteY4" fmla="*/ 2953683 h 2953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25566" h="2953683">
                <a:moveTo>
                  <a:pt x="0" y="2953683"/>
                </a:moveTo>
                <a:lnTo>
                  <a:pt x="0" y="2117735"/>
                </a:lnTo>
                <a:lnTo>
                  <a:pt x="2003551" y="0"/>
                </a:lnTo>
                <a:lnTo>
                  <a:pt x="5125566" y="2953683"/>
                </a:lnTo>
                <a:lnTo>
                  <a:pt x="0" y="2953683"/>
                </a:lnTo>
                <a:close/>
              </a:path>
            </a:pathLst>
          </a:custGeom>
        </p:spPr>
      </p:pic>
      <p:pic>
        <p:nvPicPr>
          <p:cNvPr id="8" name="图片 7" descr="校徽校名蓝色"/>
          <p:cNvPicPr>
            <a:picLocks noChangeAspect="1"/>
          </p:cNvPicPr>
          <p:nvPr/>
        </p:nvPicPr>
        <p:blipFill>
          <a:blip r:embed="rId3">
            <a:alphaModFix amt="22000"/>
          </a:blip>
          <a:stretch>
            <a:fillRect/>
          </a:stretch>
        </p:blipFill>
        <p:spPr>
          <a:xfrm>
            <a:off x="8655685" y="330835"/>
            <a:ext cx="3122295" cy="76581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730329" y="2305615"/>
            <a:ext cx="872834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/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Zhang </a:t>
            </a:r>
            <a:r>
              <a:rPr lang="en-US" altLang="zh-C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Jiaquan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introduces the output characteristic curve.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Wang </a:t>
            </a:r>
            <a:r>
              <a:rPr lang="en-US" altLang="zh-C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Xingyi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introduces the transfer characteristic and forward </a:t>
            </a:r>
            <a:r>
              <a:rPr kumimoji="0" lang="en-US" altLang="zh-CN" sz="2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华文细黑" panose="02010600040101010101" pitchFamily="2" charset="-122"/>
                <a:cs typeface="Times New Roman" panose="02020603050405020304" pitchFamily="18" charset="0"/>
              </a:rPr>
              <a:t>Forward characteristic of reverse diode</a:t>
            </a:r>
            <a:r>
              <a:rPr lang="zh-CN" altLang="en-US" sz="2800" dirty="0">
                <a:solidFill>
                  <a:prstClr val="black"/>
                </a:solidFill>
                <a:latin typeface="Times New Roman" panose="02020603050405020304" pitchFamily="18" charset="0"/>
                <a:ea typeface="华文细黑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curve.</a:t>
            </a:r>
          </a:p>
          <a:p>
            <a:pPr indent="457200"/>
            <a:r>
              <a:rPr lang="en-US" altLang="zh-C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Fangchao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Li introduces the switching characteristics of IGBT.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80FBC5C-F044-FD6F-91E9-F841540201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068A8-8577-41C8-BEE4-6D4A2AD85817}" type="slidenum">
              <a:rPr lang="zh-CN" altLang="en-US" smtClean="0"/>
              <a:t>21</a:t>
            </a:fld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71F5880-0899-87CF-5E17-1ADA928A297D}"/>
              </a:ext>
            </a:extLst>
          </p:cNvPr>
          <p:cNvSpPr txBox="1"/>
          <p:nvPr/>
        </p:nvSpPr>
        <p:spPr>
          <a:xfrm>
            <a:off x="3619315" y="1371406"/>
            <a:ext cx="49503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prstClr val="black"/>
                </a:solidFill>
                <a:latin typeface="Times New Roman" panose="02020603050405020304" pitchFamily="18" charset="0"/>
                <a:ea typeface="华文细黑" panose="02010600040101010101" pitchFamily="2" charset="-122"/>
                <a:cs typeface="Times New Roman" panose="02020603050405020304" pitchFamily="18" charset="0"/>
              </a:rPr>
              <a:t>The division of work</a:t>
            </a:r>
            <a:endParaRPr lang="zh-CN" altLang="en-US" sz="2800" dirty="0">
              <a:solidFill>
                <a:prstClr val="black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>
    <p:randomBar dir="vert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589" r="53519"/>
          <a:stretch>
            <a:fillRect/>
          </a:stretch>
        </p:blipFill>
        <p:spPr>
          <a:xfrm rot="18571216">
            <a:off x="-830670" y="-1570681"/>
            <a:ext cx="6555461" cy="4989057"/>
          </a:xfrm>
          <a:custGeom>
            <a:avLst/>
            <a:gdLst>
              <a:gd name="connsiteX0" fmla="*/ 1605325 w 4313260"/>
              <a:gd name="connsiteY0" fmla="*/ 0 h 3282622"/>
              <a:gd name="connsiteX1" fmla="*/ 4313260 w 4313260"/>
              <a:gd name="connsiteY1" fmla="*/ 3282622 h 3282622"/>
              <a:gd name="connsiteX2" fmla="*/ 0 w 4313260"/>
              <a:gd name="connsiteY2" fmla="*/ 3282622 h 3282622"/>
              <a:gd name="connsiteX3" fmla="*/ 0 w 4313260"/>
              <a:gd name="connsiteY3" fmla="*/ 1324281 h 3282622"/>
              <a:gd name="connsiteX4" fmla="*/ 1605325 w 4313260"/>
              <a:gd name="connsiteY4" fmla="*/ 0 h 3282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13260" h="3282622">
                <a:moveTo>
                  <a:pt x="1605325" y="0"/>
                </a:moveTo>
                <a:lnTo>
                  <a:pt x="4313260" y="3282622"/>
                </a:lnTo>
                <a:lnTo>
                  <a:pt x="0" y="3282622"/>
                </a:lnTo>
                <a:lnTo>
                  <a:pt x="0" y="1324281"/>
                </a:lnTo>
                <a:lnTo>
                  <a:pt x="1605325" y="0"/>
                </a:lnTo>
                <a:close/>
              </a:path>
            </a:pathLst>
          </a:cu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706" r="40353"/>
          <a:stretch>
            <a:fillRect/>
          </a:stretch>
        </p:blipFill>
        <p:spPr>
          <a:xfrm rot="8195221">
            <a:off x="6015934" y="3502426"/>
            <a:ext cx="7957079" cy="4585384"/>
          </a:xfrm>
          <a:custGeom>
            <a:avLst/>
            <a:gdLst>
              <a:gd name="connsiteX0" fmla="*/ 0 w 5125566"/>
              <a:gd name="connsiteY0" fmla="*/ 2953683 h 2953683"/>
              <a:gd name="connsiteX1" fmla="*/ 0 w 5125566"/>
              <a:gd name="connsiteY1" fmla="*/ 2117735 h 2953683"/>
              <a:gd name="connsiteX2" fmla="*/ 2003551 w 5125566"/>
              <a:gd name="connsiteY2" fmla="*/ 0 h 2953683"/>
              <a:gd name="connsiteX3" fmla="*/ 5125566 w 5125566"/>
              <a:gd name="connsiteY3" fmla="*/ 2953683 h 2953683"/>
              <a:gd name="connsiteX4" fmla="*/ 0 w 5125566"/>
              <a:gd name="connsiteY4" fmla="*/ 2953683 h 2953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25566" h="2953683">
                <a:moveTo>
                  <a:pt x="0" y="2953683"/>
                </a:moveTo>
                <a:lnTo>
                  <a:pt x="0" y="2117735"/>
                </a:lnTo>
                <a:lnTo>
                  <a:pt x="2003551" y="0"/>
                </a:lnTo>
                <a:lnTo>
                  <a:pt x="5125566" y="2953683"/>
                </a:lnTo>
                <a:lnTo>
                  <a:pt x="0" y="2953683"/>
                </a:lnTo>
                <a:close/>
              </a:path>
            </a:pathLst>
          </a:custGeom>
        </p:spPr>
      </p:pic>
      <p:sp>
        <p:nvSpPr>
          <p:cNvPr id="13" name="文本框 12"/>
          <p:cNvSpPr txBox="1"/>
          <p:nvPr/>
        </p:nvSpPr>
        <p:spPr>
          <a:xfrm>
            <a:off x="457291" y="3427104"/>
            <a:ext cx="1096303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dirty="0">
                <a:latin typeface="Times New Roman" panose="02020603050405020304" pitchFamily="18" charset="0"/>
                <a:ea typeface="方正兰亭粗黑简体" panose="02000000000000000000" pitchFamily="2" charset="-122"/>
                <a:cs typeface="Times New Roman" panose="02020603050405020304" pitchFamily="18" charset="0"/>
              </a:rPr>
              <a:t>Comparison between simulation and datasheet</a:t>
            </a:r>
            <a:endParaRPr lang="zh-CN" altLang="en-US" sz="4800" b="1" dirty="0">
              <a:solidFill>
                <a:srgbClr val="000000"/>
              </a:solidFill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  <a:latin typeface="Times New Roman" panose="02020603050405020304" pitchFamily="18" charset="0"/>
              <a:ea typeface="造字工房悦黑体验版纤细体" pitchFamily="50" charset="-122"/>
              <a:cs typeface="Times New Roman" panose="02020603050405020304" pitchFamily="18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5054480" y="2103665"/>
            <a:ext cx="176865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0" b="1" dirty="0">
                <a:solidFill>
                  <a:srgbClr val="000000"/>
                </a:solidFill>
                <a:latin typeface="Times New Roman" panose="02020603050405020304" pitchFamily="18" charset="0"/>
                <a:ea typeface="方正兰亭粗黑简体" panose="02000000000000000000" pitchFamily="2" charset="-122"/>
                <a:cs typeface="Times New Roman" panose="02020603050405020304" pitchFamily="18" charset="0"/>
              </a:rPr>
              <a:t>02</a:t>
            </a:r>
            <a:endParaRPr lang="zh-CN" altLang="en-US" sz="8000" b="1" dirty="0">
              <a:solidFill>
                <a:srgbClr val="000000"/>
              </a:solidFill>
              <a:latin typeface="Times New Roman" panose="02020603050405020304" pitchFamily="18" charset="0"/>
              <a:ea typeface="方正兰亭粗黑简体" panose="02000000000000000000" pitchFamily="2" charset="-122"/>
              <a:cs typeface="Times New Roman" panose="02020603050405020304" pitchFamily="18" charset="0"/>
            </a:endParaRPr>
          </a:p>
        </p:txBody>
      </p:sp>
      <p:pic>
        <p:nvPicPr>
          <p:cNvPr id="8" name="图片 7" descr="校徽校名蓝色"/>
          <p:cNvPicPr>
            <a:picLocks noChangeAspect="1"/>
          </p:cNvPicPr>
          <p:nvPr/>
        </p:nvPicPr>
        <p:blipFill>
          <a:blip r:embed="rId3">
            <a:alphaModFix amt="22000"/>
          </a:blip>
          <a:stretch>
            <a:fillRect/>
          </a:stretch>
        </p:blipFill>
        <p:spPr>
          <a:xfrm>
            <a:off x="8655685" y="330835"/>
            <a:ext cx="3122295" cy="765810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84AF483-1632-DD55-74BD-A193A29042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068A8-8577-41C8-BEE4-6D4A2AD85817}" type="slidenum">
              <a:rPr lang="zh-CN" altLang="en-US" smtClean="0"/>
              <a:t>22</a:t>
            </a:fld>
            <a:endParaRPr lang="zh-CN" altLang="en-US"/>
          </a:p>
        </p:txBody>
      </p:sp>
    </p:spTree>
  </p:cSld>
  <p:clrMapOvr>
    <a:masterClrMapping/>
  </p:clrMapOvr>
  <p:transition spd="slow">
    <p:randomBar dir="vert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图片 7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6" t="79044" r="53519"/>
          <a:stretch>
            <a:fillRect/>
          </a:stretch>
        </p:blipFill>
        <p:spPr>
          <a:xfrm rot="20147618">
            <a:off x="-483871" y="-795874"/>
            <a:ext cx="4884403" cy="2080299"/>
          </a:xfrm>
          <a:custGeom>
            <a:avLst/>
            <a:gdLst>
              <a:gd name="connsiteX0" fmla="*/ 957211 w 6228785"/>
              <a:gd name="connsiteY0" fmla="*/ 0 h 2652880"/>
              <a:gd name="connsiteX1" fmla="*/ 5857672 w 6228785"/>
              <a:gd name="connsiteY1" fmla="*/ 2203009 h 2652880"/>
              <a:gd name="connsiteX2" fmla="*/ 6228785 w 6228785"/>
              <a:gd name="connsiteY2" fmla="*/ 2652880 h 2652880"/>
              <a:gd name="connsiteX3" fmla="*/ 1164771 w 6228785"/>
              <a:gd name="connsiteY3" fmla="*/ 2652880 h 2652880"/>
              <a:gd name="connsiteX4" fmla="*/ 0 w 6228785"/>
              <a:gd name="connsiteY4" fmla="*/ 2129256 h 2652880"/>
              <a:gd name="connsiteX5" fmla="*/ 957211 w 6228785"/>
              <a:gd name="connsiteY5" fmla="*/ 0 h 2652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28785" h="2652880">
                <a:moveTo>
                  <a:pt x="957211" y="0"/>
                </a:moveTo>
                <a:lnTo>
                  <a:pt x="5857672" y="2203009"/>
                </a:lnTo>
                <a:lnTo>
                  <a:pt x="6228785" y="2652880"/>
                </a:lnTo>
                <a:lnTo>
                  <a:pt x="1164771" y="2652880"/>
                </a:lnTo>
                <a:lnTo>
                  <a:pt x="0" y="2129256"/>
                </a:lnTo>
                <a:lnTo>
                  <a:pt x="957211" y="0"/>
                </a:lnTo>
                <a:close/>
              </a:path>
            </a:pathLst>
          </a:custGeom>
          <a:ln>
            <a:noFill/>
          </a:ln>
        </p:spPr>
      </p:pic>
      <p:pic>
        <p:nvPicPr>
          <p:cNvPr id="8" name="图片 7" descr="校徽校名蓝色"/>
          <p:cNvPicPr>
            <a:picLocks noChangeAspect="1"/>
          </p:cNvPicPr>
          <p:nvPr/>
        </p:nvPicPr>
        <p:blipFill>
          <a:blip r:embed="rId3">
            <a:alphaModFix amt="22000"/>
          </a:blip>
          <a:stretch>
            <a:fillRect/>
          </a:stretch>
        </p:blipFill>
        <p:spPr>
          <a:xfrm>
            <a:off x="8655685" y="330835"/>
            <a:ext cx="3122295" cy="76581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95786" y="436730"/>
            <a:ext cx="5532048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Times New Roman" panose="02020603050405020304" pitchFamily="18" charset="0"/>
                <a:ea typeface="华文细黑" panose="02010600040101010101" pitchFamily="2" charset="-122"/>
                <a:cs typeface="Times New Roman" panose="02020603050405020304" pitchFamily="18" charset="0"/>
              </a:rPr>
              <a:t>Typical output characteristic</a:t>
            </a:r>
            <a:endParaRPr lang="zh-CN" altLang="en-US" sz="2800" b="1" dirty="0"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193" y="1298532"/>
            <a:ext cx="3220498" cy="3605357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8582" y="1354754"/>
            <a:ext cx="5000535" cy="324418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7687AC60-3C38-E792-8F7D-FF316F19C8D1}"/>
                  </a:ext>
                </a:extLst>
              </p:cNvPr>
              <p:cNvSpPr txBox="1"/>
              <p:nvPr/>
            </p:nvSpPr>
            <p:spPr>
              <a:xfrm>
                <a:off x="1624899" y="5063883"/>
                <a:ext cx="8942202" cy="12270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8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When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8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𝑈</m:t>
                        </m:r>
                      </m:e>
                      <m:sub>
                        <m:r>
                          <a:rPr lang="en-US" altLang="zh-CN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𝐶</m:t>
                        </m:r>
                        <m:r>
                          <a:rPr lang="en-US" altLang="zh-CN" sz="1800" i="1" kern="1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en-US" altLang="zh-CN" sz="18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is l</a:t>
                </a:r>
                <a:r>
                  <a:rPr lang="en-US" altLang="zh-CN" sz="1800" kern="100" dirty="0">
                    <a:effectLst/>
                    <a:latin typeface="Times New Roman" panose="02020603050405020304" pitchFamily="18" charset="0"/>
                    <a:ea typeface="等线" panose="02010600030101010101" pitchFamily="2" charset="-122"/>
                  </a:rPr>
                  <a:t>ower</a:t>
                </a:r>
                <a:r>
                  <a:rPr lang="en-US" altLang="zh-CN" sz="18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than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8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𝑈</m:t>
                        </m:r>
                      </m:e>
                      <m:sub>
                        <m:r>
                          <a:rPr lang="en-US" altLang="zh-CN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𝐶</m:t>
                        </m:r>
                        <m:r>
                          <a:rPr lang="en-US" altLang="zh-CN" sz="1800" i="1" kern="1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𝐸</m:t>
                        </m:r>
                        <m:r>
                          <a:rPr lang="en-US" altLang="zh-CN" sz="1800" i="1" kern="1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(</m:t>
                        </m:r>
                        <m:r>
                          <a:rPr lang="en-US" altLang="zh-CN" sz="1800" i="1" kern="1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𝑡h</m:t>
                        </m:r>
                        <m:r>
                          <a:rPr lang="en-US" altLang="zh-CN" sz="1800" i="1" kern="1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)</m:t>
                        </m:r>
                      </m:sub>
                    </m:sSub>
                  </m:oMath>
                </a14:m>
                <a:r>
                  <a:rPr lang="en-US" altLang="zh-CN" sz="18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, it is in the cut-off </a:t>
                </a:r>
                <a:r>
                  <a:rPr lang="en-US" altLang="zh-CN" kern="1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zone</a:t>
                </a:r>
                <a:r>
                  <a:rPr lang="en-US" altLang="zh-CN" sz="18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and the current is </a:t>
                </a:r>
                <a:r>
                  <a:rPr lang="en-US" altLang="zh-CN" sz="1800" kern="100" dirty="0">
                    <a:effectLst/>
                    <a:latin typeface="Times New Roman" panose="02020603050405020304" pitchFamily="18" charset="0"/>
                    <a:ea typeface="等线" panose="02010600030101010101" pitchFamily="2" charset="-122"/>
                  </a:rPr>
                  <a:t>near to </a:t>
                </a:r>
                <a:r>
                  <a:rPr lang="en-US" altLang="zh-CN" sz="18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0. </a:t>
                </a:r>
              </a:p>
              <a:p>
                <a:r>
                  <a:rPr lang="en-US" altLang="zh-CN" sz="18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When it </a:t>
                </a:r>
                <a:r>
                  <a:rPr lang="en-US" altLang="zh-CN" sz="1800" kern="100" dirty="0">
                    <a:effectLst/>
                    <a:latin typeface="Times New Roman" panose="02020603050405020304" pitchFamily="18" charset="0"/>
                    <a:ea typeface="等线" panose="02010600030101010101" pitchFamily="2" charset="-122"/>
                  </a:rPr>
                  <a:t>exceeds</a:t>
                </a:r>
                <a:r>
                  <a:rPr lang="en-US" altLang="zh-CN" sz="18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altLang="zh-CN" sz="1800" kern="100" dirty="0">
                    <a:effectLst/>
                    <a:latin typeface="Times New Roman" panose="02020603050405020304" pitchFamily="18" charset="0"/>
                    <a:ea typeface="等线" panose="02010600030101010101" pitchFamily="2" charset="-122"/>
                  </a:rPr>
                  <a:t>threshold</a:t>
                </a:r>
                <a:r>
                  <a:rPr lang="en-US" altLang="zh-CN" sz="18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voltage, it is in </a:t>
                </a:r>
                <a:r>
                  <a:rPr lang="en-US" altLang="zh-CN" sz="1800" kern="1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the Saturation</a:t>
                </a:r>
                <a:r>
                  <a:rPr lang="en-US" altLang="zh-CN"/>
                  <a:t> </a:t>
                </a:r>
                <a:r>
                  <a:rPr lang="en-US" altLang="zh-CN" dirty="0"/>
                  <a:t>zone</a:t>
                </a:r>
                <a:r>
                  <a:rPr lang="en-US" altLang="zh-CN" sz="18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. </a:t>
                </a:r>
              </a:p>
              <a:p>
                <a:r>
                  <a:rPr lang="en-US" altLang="zh-CN" sz="1800" kern="100" dirty="0">
                    <a:effectLst/>
                    <a:latin typeface="Times New Roman" panose="02020603050405020304" pitchFamily="18" charset="0"/>
                    <a:ea typeface="等线" panose="02010600030101010101" pitchFamily="2" charset="-122"/>
                  </a:rPr>
                  <a:t>Finally</a:t>
                </a:r>
                <a:r>
                  <a:rPr lang="en-US" altLang="zh-CN" sz="18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, it is in the</a:t>
                </a:r>
                <a:r>
                  <a:rPr lang="en-US" altLang="zh-CN" sz="1800" kern="100" dirty="0">
                    <a:effectLst/>
                    <a:latin typeface="Times New Roman" panose="02020603050405020304" pitchFamily="18" charset="0"/>
                    <a:ea typeface="等线" panose="02010600030101010101" pitchFamily="2" charset="-122"/>
                  </a:rPr>
                  <a:t> amplification</a:t>
                </a:r>
                <a:r>
                  <a:rPr lang="en-US" altLang="zh-CN" sz="18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altLang="zh-CN" kern="1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zone</a:t>
                </a:r>
                <a:r>
                  <a:rPr lang="en-US" altLang="zh-CN" sz="1800" kern="100" dirty="0">
                    <a:effectLst/>
                    <a:latin typeface="Times New Roman" panose="02020603050405020304" pitchFamily="18" charset="0"/>
                    <a:ea typeface="等线" panose="02010600030101010101" pitchFamily="2" charset="-122"/>
                  </a:rPr>
                  <a:t>.</a:t>
                </a:r>
                <a:endParaRPr lang="zh-CN" altLang="zh-CN" sz="1800" kern="1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7687AC60-3C38-E792-8F7D-FF316F19C8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4899" y="5063883"/>
                <a:ext cx="8942202" cy="1227003"/>
              </a:xfrm>
              <a:prstGeom prst="rect">
                <a:avLst/>
              </a:prstGeom>
              <a:blipFill>
                <a:blip r:embed="rId6"/>
                <a:stretch>
                  <a:fillRect l="-614" t="-29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26C0D9E-7CD1-23FF-3549-8B690FE7D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36DA7-0B35-4766-B3FA-87CC82BF78C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23</a:t>
            </a:fld>
            <a:endParaRPr lang="zh-CN" altLang="en-US" sz="1865" dirty="0">
              <a:solidFill>
                <a:prstClr val="black"/>
              </a:solidFill>
            </a:endParaRPr>
          </a:p>
        </p:txBody>
      </p:sp>
    </p:spTree>
  </p:cSld>
  <p:clrMapOvr>
    <a:masterClrMapping/>
  </p:clrMapOvr>
  <p:transition spd="slow">
    <p:randomBar dir="vert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图片 7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6" t="79044" r="53519"/>
          <a:stretch>
            <a:fillRect/>
          </a:stretch>
        </p:blipFill>
        <p:spPr>
          <a:xfrm rot="20147618">
            <a:off x="-483871" y="-795874"/>
            <a:ext cx="4884403" cy="2080299"/>
          </a:xfrm>
          <a:custGeom>
            <a:avLst/>
            <a:gdLst>
              <a:gd name="connsiteX0" fmla="*/ 957211 w 6228785"/>
              <a:gd name="connsiteY0" fmla="*/ 0 h 2652880"/>
              <a:gd name="connsiteX1" fmla="*/ 5857672 w 6228785"/>
              <a:gd name="connsiteY1" fmla="*/ 2203009 h 2652880"/>
              <a:gd name="connsiteX2" fmla="*/ 6228785 w 6228785"/>
              <a:gd name="connsiteY2" fmla="*/ 2652880 h 2652880"/>
              <a:gd name="connsiteX3" fmla="*/ 1164771 w 6228785"/>
              <a:gd name="connsiteY3" fmla="*/ 2652880 h 2652880"/>
              <a:gd name="connsiteX4" fmla="*/ 0 w 6228785"/>
              <a:gd name="connsiteY4" fmla="*/ 2129256 h 2652880"/>
              <a:gd name="connsiteX5" fmla="*/ 957211 w 6228785"/>
              <a:gd name="connsiteY5" fmla="*/ 0 h 2652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28785" h="2652880">
                <a:moveTo>
                  <a:pt x="957211" y="0"/>
                </a:moveTo>
                <a:lnTo>
                  <a:pt x="5857672" y="2203009"/>
                </a:lnTo>
                <a:lnTo>
                  <a:pt x="6228785" y="2652880"/>
                </a:lnTo>
                <a:lnTo>
                  <a:pt x="1164771" y="2652880"/>
                </a:lnTo>
                <a:lnTo>
                  <a:pt x="0" y="2129256"/>
                </a:lnTo>
                <a:lnTo>
                  <a:pt x="957211" y="0"/>
                </a:lnTo>
                <a:close/>
              </a:path>
            </a:pathLst>
          </a:custGeom>
          <a:ln>
            <a:noFill/>
          </a:ln>
        </p:spPr>
      </p:pic>
      <p:pic>
        <p:nvPicPr>
          <p:cNvPr id="8" name="图片 7" descr="校徽校名蓝色"/>
          <p:cNvPicPr>
            <a:picLocks noChangeAspect="1"/>
          </p:cNvPicPr>
          <p:nvPr/>
        </p:nvPicPr>
        <p:blipFill>
          <a:blip r:embed="rId3">
            <a:alphaModFix amt="22000"/>
          </a:blip>
          <a:stretch>
            <a:fillRect/>
          </a:stretch>
        </p:blipFill>
        <p:spPr>
          <a:xfrm>
            <a:off x="8655685" y="330835"/>
            <a:ext cx="3122295" cy="76581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95786" y="436730"/>
            <a:ext cx="5532048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Times New Roman" panose="02020603050405020304" pitchFamily="18" charset="0"/>
                <a:ea typeface="华文细黑" panose="02010600040101010101" pitchFamily="2" charset="-122"/>
                <a:cs typeface="Times New Roman" panose="02020603050405020304" pitchFamily="18" charset="0"/>
              </a:rPr>
              <a:t>Typical transfer characteristic</a:t>
            </a:r>
            <a:endParaRPr lang="zh-CN" altLang="en-US" sz="2800" b="1" dirty="0"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773" y="1247202"/>
            <a:ext cx="3950515" cy="4490418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1275" y="1380936"/>
            <a:ext cx="6986705" cy="3971133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D7972F8-C072-8858-CA21-BD7DE3FCF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36DA7-0B35-4766-B3FA-87CC82BF78C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24</a:t>
            </a:fld>
            <a:endParaRPr lang="zh-CN" altLang="en-US" sz="1865" dirty="0">
              <a:solidFill>
                <a:prstClr val="black"/>
              </a:solidFill>
            </a:endParaRPr>
          </a:p>
        </p:txBody>
      </p:sp>
    </p:spTree>
  </p:cSld>
  <p:clrMapOvr>
    <a:masterClrMapping/>
  </p:clrMapOvr>
  <p:transition spd="slow">
    <p:randomBar dir="vert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图片 7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6" t="79044" r="53519"/>
          <a:stretch>
            <a:fillRect/>
          </a:stretch>
        </p:blipFill>
        <p:spPr>
          <a:xfrm rot="20147618">
            <a:off x="-483871" y="-795874"/>
            <a:ext cx="4884403" cy="2080299"/>
          </a:xfrm>
          <a:custGeom>
            <a:avLst/>
            <a:gdLst>
              <a:gd name="connsiteX0" fmla="*/ 957211 w 6228785"/>
              <a:gd name="connsiteY0" fmla="*/ 0 h 2652880"/>
              <a:gd name="connsiteX1" fmla="*/ 5857672 w 6228785"/>
              <a:gd name="connsiteY1" fmla="*/ 2203009 h 2652880"/>
              <a:gd name="connsiteX2" fmla="*/ 6228785 w 6228785"/>
              <a:gd name="connsiteY2" fmla="*/ 2652880 h 2652880"/>
              <a:gd name="connsiteX3" fmla="*/ 1164771 w 6228785"/>
              <a:gd name="connsiteY3" fmla="*/ 2652880 h 2652880"/>
              <a:gd name="connsiteX4" fmla="*/ 0 w 6228785"/>
              <a:gd name="connsiteY4" fmla="*/ 2129256 h 2652880"/>
              <a:gd name="connsiteX5" fmla="*/ 957211 w 6228785"/>
              <a:gd name="connsiteY5" fmla="*/ 0 h 2652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28785" h="2652880">
                <a:moveTo>
                  <a:pt x="957211" y="0"/>
                </a:moveTo>
                <a:lnTo>
                  <a:pt x="5857672" y="2203009"/>
                </a:lnTo>
                <a:lnTo>
                  <a:pt x="6228785" y="2652880"/>
                </a:lnTo>
                <a:lnTo>
                  <a:pt x="1164771" y="2652880"/>
                </a:lnTo>
                <a:lnTo>
                  <a:pt x="0" y="2129256"/>
                </a:lnTo>
                <a:lnTo>
                  <a:pt x="957211" y="0"/>
                </a:lnTo>
                <a:close/>
              </a:path>
            </a:pathLst>
          </a:custGeom>
          <a:ln>
            <a:noFill/>
          </a:ln>
        </p:spPr>
      </p:pic>
      <p:pic>
        <p:nvPicPr>
          <p:cNvPr id="8" name="图片 7" descr="校徽校名蓝色"/>
          <p:cNvPicPr>
            <a:picLocks noChangeAspect="1"/>
          </p:cNvPicPr>
          <p:nvPr/>
        </p:nvPicPr>
        <p:blipFill>
          <a:blip r:embed="rId3">
            <a:alphaModFix amt="22000"/>
          </a:blip>
          <a:stretch>
            <a:fillRect/>
          </a:stretch>
        </p:blipFill>
        <p:spPr>
          <a:xfrm>
            <a:off x="8655685" y="330835"/>
            <a:ext cx="3122295" cy="76581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95605" y="436880"/>
            <a:ext cx="70358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Times New Roman" panose="02020603050405020304" pitchFamily="18" charset="0"/>
                <a:ea typeface="华文细黑" panose="02010600040101010101" pitchFamily="2" charset="-122"/>
                <a:cs typeface="Times New Roman" panose="02020603050405020304" pitchFamily="18" charset="0"/>
              </a:rPr>
              <a:t>Forward characteristic of reverse diode</a:t>
            </a:r>
            <a:endParaRPr lang="zh-CN" altLang="en-US" sz="2800" b="1" dirty="0"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30663"/>
            <a:ext cx="3582955" cy="410145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27013" y="1390837"/>
            <a:ext cx="5274310" cy="381698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07488" y="1453210"/>
            <a:ext cx="3122295" cy="3692237"/>
          </a:xfrm>
          <a:prstGeom prst="rect">
            <a:avLst/>
          </a:prstGeom>
        </p:spPr>
      </p:pic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A1BD3F4-8ABF-9442-C4B3-25D584B1D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36DA7-0B35-4766-B3FA-87CC82BF78C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25</a:t>
            </a:fld>
            <a:endParaRPr lang="zh-CN" altLang="en-US" sz="1865" dirty="0">
              <a:solidFill>
                <a:prstClr val="black"/>
              </a:solidFill>
            </a:endParaRPr>
          </a:p>
        </p:txBody>
      </p:sp>
    </p:spTree>
  </p:cSld>
  <p:clrMapOvr>
    <a:masterClrMapping/>
  </p:clrMapOvr>
  <p:transition spd="slow">
    <p:randomBar dir="vert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图片 7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6" t="79044" r="53519"/>
          <a:stretch>
            <a:fillRect/>
          </a:stretch>
        </p:blipFill>
        <p:spPr>
          <a:xfrm rot="20147618">
            <a:off x="-483871" y="-795874"/>
            <a:ext cx="4884403" cy="2080299"/>
          </a:xfrm>
          <a:custGeom>
            <a:avLst/>
            <a:gdLst>
              <a:gd name="connsiteX0" fmla="*/ 957211 w 6228785"/>
              <a:gd name="connsiteY0" fmla="*/ 0 h 2652880"/>
              <a:gd name="connsiteX1" fmla="*/ 5857672 w 6228785"/>
              <a:gd name="connsiteY1" fmla="*/ 2203009 h 2652880"/>
              <a:gd name="connsiteX2" fmla="*/ 6228785 w 6228785"/>
              <a:gd name="connsiteY2" fmla="*/ 2652880 h 2652880"/>
              <a:gd name="connsiteX3" fmla="*/ 1164771 w 6228785"/>
              <a:gd name="connsiteY3" fmla="*/ 2652880 h 2652880"/>
              <a:gd name="connsiteX4" fmla="*/ 0 w 6228785"/>
              <a:gd name="connsiteY4" fmla="*/ 2129256 h 2652880"/>
              <a:gd name="connsiteX5" fmla="*/ 957211 w 6228785"/>
              <a:gd name="connsiteY5" fmla="*/ 0 h 2652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28785" h="2652880">
                <a:moveTo>
                  <a:pt x="957211" y="0"/>
                </a:moveTo>
                <a:lnTo>
                  <a:pt x="5857672" y="2203009"/>
                </a:lnTo>
                <a:lnTo>
                  <a:pt x="6228785" y="2652880"/>
                </a:lnTo>
                <a:lnTo>
                  <a:pt x="1164771" y="2652880"/>
                </a:lnTo>
                <a:lnTo>
                  <a:pt x="0" y="2129256"/>
                </a:lnTo>
                <a:lnTo>
                  <a:pt x="957211" y="0"/>
                </a:lnTo>
                <a:close/>
              </a:path>
            </a:pathLst>
          </a:custGeom>
          <a:ln>
            <a:noFill/>
          </a:ln>
        </p:spPr>
      </p:pic>
      <p:pic>
        <p:nvPicPr>
          <p:cNvPr id="8" name="图片 7" descr="校徽校名蓝色"/>
          <p:cNvPicPr>
            <a:picLocks noChangeAspect="1"/>
          </p:cNvPicPr>
          <p:nvPr/>
        </p:nvPicPr>
        <p:blipFill>
          <a:blip r:embed="rId5">
            <a:alphaModFix amt="22000"/>
          </a:blip>
          <a:stretch>
            <a:fillRect/>
          </a:stretch>
        </p:blipFill>
        <p:spPr>
          <a:xfrm>
            <a:off x="8655685" y="330835"/>
            <a:ext cx="3122295" cy="76581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95786" y="436730"/>
            <a:ext cx="5532048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Times New Roman" panose="02020603050405020304" pitchFamily="18" charset="0"/>
                <a:ea typeface="华文细黑" panose="02010600040101010101" pitchFamily="2" charset="-122"/>
                <a:cs typeface="Times New Roman" panose="02020603050405020304" pitchFamily="18" charset="0"/>
              </a:rPr>
              <a:t>Switching waveform</a:t>
            </a:r>
            <a:endParaRPr lang="zh-CN" altLang="en-US" sz="2800" b="1" dirty="0"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7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rcRect t="3937"/>
          <a:stretch>
            <a:fillRect/>
          </a:stretch>
        </p:blipFill>
        <p:spPr>
          <a:xfrm>
            <a:off x="507365" y="1572260"/>
            <a:ext cx="11033760" cy="371411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矩形 1"/>
          <p:cNvSpPr/>
          <p:nvPr/>
        </p:nvSpPr>
        <p:spPr>
          <a:xfrm>
            <a:off x="8984615" y="2926080"/>
            <a:ext cx="812800" cy="1280160"/>
          </a:xfrm>
          <a:prstGeom prst="rect">
            <a:avLst/>
          </a:prstGeom>
          <a:noFill/>
          <a:ln w="38100">
            <a:solidFill>
              <a:srgbClr val="FFC000"/>
            </a:solidFill>
            <a:prstDash val="sys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2804160" y="5663565"/>
            <a:ext cx="5781040" cy="3371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0"/>
            <a:r>
              <a:rPr lang="en-US" sz="160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Switching characteristic of the IKW15T120 at 25℃ (Inductive Load)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8B516CF-A689-9521-D3A6-B619D3A017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36DA7-0B35-4766-B3FA-87CC82BF78C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26</a:t>
            </a:fld>
            <a:endParaRPr lang="zh-CN" altLang="en-US" sz="1865" dirty="0">
              <a:solidFill>
                <a:prstClr val="black"/>
              </a:solidFill>
            </a:endParaRPr>
          </a:p>
        </p:txBody>
      </p:sp>
    </p:spTree>
  </p:cSld>
  <p:clrMapOvr>
    <a:masterClrMapping/>
  </p:clrMapOvr>
  <p:transition spd="slow">
    <p:randomBar dir="vert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图片 7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6" t="79044" r="53519"/>
          <a:stretch>
            <a:fillRect/>
          </a:stretch>
        </p:blipFill>
        <p:spPr>
          <a:xfrm rot="20147618">
            <a:off x="-483871" y="-795874"/>
            <a:ext cx="4884403" cy="2080299"/>
          </a:xfrm>
          <a:custGeom>
            <a:avLst/>
            <a:gdLst>
              <a:gd name="connsiteX0" fmla="*/ 957211 w 6228785"/>
              <a:gd name="connsiteY0" fmla="*/ 0 h 2652880"/>
              <a:gd name="connsiteX1" fmla="*/ 5857672 w 6228785"/>
              <a:gd name="connsiteY1" fmla="*/ 2203009 h 2652880"/>
              <a:gd name="connsiteX2" fmla="*/ 6228785 w 6228785"/>
              <a:gd name="connsiteY2" fmla="*/ 2652880 h 2652880"/>
              <a:gd name="connsiteX3" fmla="*/ 1164771 w 6228785"/>
              <a:gd name="connsiteY3" fmla="*/ 2652880 h 2652880"/>
              <a:gd name="connsiteX4" fmla="*/ 0 w 6228785"/>
              <a:gd name="connsiteY4" fmla="*/ 2129256 h 2652880"/>
              <a:gd name="connsiteX5" fmla="*/ 957211 w 6228785"/>
              <a:gd name="connsiteY5" fmla="*/ 0 h 2652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28785" h="2652880">
                <a:moveTo>
                  <a:pt x="957211" y="0"/>
                </a:moveTo>
                <a:lnTo>
                  <a:pt x="5857672" y="2203009"/>
                </a:lnTo>
                <a:lnTo>
                  <a:pt x="6228785" y="2652880"/>
                </a:lnTo>
                <a:lnTo>
                  <a:pt x="1164771" y="2652880"/>
                </a:lnTo>
                <a:lnTo>
                  <a:pt x="0" y="2129256"/>
                </a:lnTo>
                <a:lnTo>
                  <a:pt x="957211" y="0"/>
                </a:lnTo>
                <a:close/>
              </a:path>
            </a:pathLst>
          </a:custGeom>
          <a:ln>
            <a:noFill/>
          </a:ln>
        </p:spPr>
      </p:pic>
      <p:pic>
        <p:nvPicPr>
          <p:cNvPr id="8" name="图片 7" descr="校徽校名蓝色"/>
          <p:cNvPicPr>
            <a:picLocks noChangeAspect="1"/>
          </p:cNvPicPr>
          <p:nvPr/>
        </p:nvPicPr>
        <p:blipFill>
          <a:blip r:embed="rId8">
            <a:alphaModFix amt="22000"/>
          </a:blip>
          <a:stretch>
            <a:fillRect/>
          </a:stretch>
        </p:blipFill>
        <p:spPr>
          <a:xfrm>
            <a:off x="8655685" y="330835"/>
            <a:ext cx="3122295" cy="76581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95786" y="436730"/>
            <a:ext cx="5532048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Times New Roman" panose="02020603050405020304" pitchFamily="18" charset="0"/>
                <a:ea typeface="华文细黑" panose="02010600040101010101" pitchFamily="2" charset="-122"/>
                <a:cs typeface="Times New Roman" panose="02020603050405020304" pitchFamily="18" charset="0"/>
              </a:rPr>
              <a:t>Switching waveform</a:t>
            </a:r>
            <a:endParaRPr lang="zh-CN" altLang="en-US" sz="2800" b="1" dirty="0"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9" name="图片 9" descr="{856558D4-2216-45B1-BA72-221A6B2FFC4C}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294640" y="1471930"/>
            <a:ext cx="8544560" cy="3942715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2635885" y="5668645"/>
            <a:ext cx="3524885" cy="3371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0"/>
            <a:r>
              <a:rPr lang="en-US" sz="160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Switching waveform of the IKW15T120</a:t>
            </a:r>
          </a:p>
        </p:txBody>
      </p:sp>
      <p:sp>
        <p:nvSpPr>
          <p:cNvPr id="14" name="文本框 13"/>
          <p:cNvSpPr txBox="1"/>
          <p:nvPr>
            <p:custDataLst>
              <p:tags r:id="rId3"/>
            </p:custDataLst>
          </p:nvPr>
        </p:nvSpPr>
        <p:spPr>
          <a:xfrm>
            <a:off x="9058275" y="4309745"/>
            <a:ext cx="2842260" cy="143954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ctr"/>
            <a:r>
              <a:rPr lang="zh-CN" altLang="en-US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Miller Plateau</a:t>
            </a:r>
          </a:p>
          <a:p>
            <a:pPr algn="ctr"/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endParaRPr lang="zh-CN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zh-CN" altLang="en-US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Tailing Current </a:t>
            </a:r>
            <a:endParaRPr lang="zh-CN" altLang="en-US" sz="2800" b="1" dirty="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zh-CN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zh-CN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9058275" y="1471930"/>
            <a:ext cx="2842260" cy="16078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indent="0" algn="ctr"/>
            <a:r>
              <a:rPr lang="en-US" sz="2800" b="1"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turn-on</a:t>
            </a:r>
            <a:r>
              <a:rPr lang="en-US" sz="2800"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 process</a:t>
            </a:r>
          </a:p>
          <a:p>
            <a:pPr indent="0" algn="ctr"/>
            <a:r>
              <a:rPr lang="en-US" sz="2800"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and</a:t>
            </a:r>
          </a:p>
          <a:p>
            <a:pPr indent="0" algn="ctr"/>
            <a:r>
              <a:rPr lang="en-US" sz="2800" b="1"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turn-off</a:t>
            </a:r>
            <a:r>
              <a:rPr lang="en-US" sz="2800"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 process</a:t>
            </a:r>
          </a:p>
        </p:txBody>
      </p:sp>
      <p:sp>
        <p:nvSpPr>
          <p:cNvPr id="7" name="文本框 6"/>
          <p:cNvSpPr txBox="1"/>
          <p:nvPr>
            <p:custDataLst>
              <p:tags r:id="rId5"/>
            </p:custDataLst>
          </p:nvPr>
        </p:nvSpPr>
        <p:spPr>
          <a:xfrm>
            <a:off x="9058275" y="3079750"/>
            <a:ext cx="2842260" cy="100838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indent="0" algn="ctr"/>
            <a:r>
              <a:rPr lang="en-US" sz="2800"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the </a:t>
            </a:r>
            <a:r>
              <a:rPr lang="en-US" sz="2800" b="1"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nanosecond </a:t>
            </a:r>
            <a:r>
              <a:rPr lang="en-US" sz="2800"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range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8BF7BFF-2436-E7B1-400E-95AC93FB07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36DA7-0B35-4766-B3FA-87CC82BF78C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27</a:t>
            </a:fld>
            <a:endParaRPr lang="zh-CN" altLang="en-US" sz="1865" dirty="0">
              <a:solidFill>
                <a:prstClr val="black"/>
              </a:solidFill>
            </a:endParaRPr>
          </a:p>
        </p:txBody>
      </p:sp>
    </p:spTree>
  </p:cSld>
  <p:clrMapOvr>
    <a:masterClrMapping/>
  </p:clrMapOvr>
  <p:transition spd="slow">
    <p:randomBar dir="vert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图片 7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6" t="79044" r="53519"/>
          <a:stretch>
            <a:fillRect/>
          </a:stretch>
        </p:blipFill>
        <p:spPr>
          <a:xfrm rot="20147618">
            <a:off x="-483871" y="-795874"/>
            <a:ext cx="4884403" cy="2080299"/>
          </a:xfrm>
          <a:custGeom>
            <a:avLst/>
            <a:gdLst>
              <a:gd name="connsiteX0" fmla="*/ 957211 w 6228785"/>
              <a:gd name="connsiteY0" fmla="*/ 0 h 2652880"/>
              <a:gd name="connsiteX1" fmla="*/ 5857672 w 6228785"/>
              <a:gd name="connsiteY1" fmla="*/ 2203009 h 2652880"/>
              <a:gd name="connsiteX2" fmla="*/ 6228785 w 6228785"/>
              <a:gd name="connsiteY2" fmla="*/ 2652880 h 2652880"/>
              <a:gd name="connsiteX3" fmla="*/ 1164771 w 6228785"/>
              <a:gd name="connsiteY3" fmla="*/ 2652880 h 2652880"/>
              <a:gd name="connsiteX4" fmla="*/ 0 w 6228785"/>
              <a:gd name="connsiteY4" fmla="*/ 2129256 h 2652880"/>
              <a:gd name="connsiteX5" fmla="*/ 957211 w 6228785"/>
              <a:gd name="connsiteY5" fmla="*/ 0 h 2652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28785" h="2652880">
                <a:moveTo>
                  <a:pt x="957211" y="0"/>
                </a:moveTo>
                <a:lnTo>
                  <a:pt x="5857672" y="2203009"/>
                </a:lnTo>
                <a:lnTo>
                  <a:pt x="6228785" y="2652880"/>
                </a:lnTo>
                <a:lnTo>
                  <a:pt x="1164771" y="2652880"/>
                </a:lnTo>
                <a:lnTo>
                  <a:pt x="0" y="2129256"/>
                </a:lnTo>
                <a:lnTo>
                  <a:pt x="957211" y="0"/>
                </a:lnTo>
                <a:close/>
              </a:path>
            </a:pathLst>
          </a:custGeom>
          <a:ln>
            <a:noFill/>
          </a:ln>
        </p:spPr>
      </p:pic>
      <p:pic>
        <p:nvPicPr>
          <p:cNvPr id="8" name="图片 7" descr="校徽校名蓝色"/>
          <p:cNvPicPr>
            <a:picLocks noChangeAspect="1"/>
          </p:cNvPicPr>
          <p:nvPr/>
        </p:nvPicPr>
        <p:blipFill>
          <a:blip r:embed="rId8">
            <a:alphaModFix amt="22000"/>
          </a:blip>
          <a:stretch>
            <a:fillRect/>
          </a:stretch>
        </p:blipFill>
        <p:spPr>
          <a:xfrm>
            <a:off x="8655685" y="330835"/>
            <a:ext cx="3122295" cy="76581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95786" y="436730"/>
            <a:ext cx="5532048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Times New Roman" panose="02020603050405020304" pitchFamily="18" charset="0"/>
                <a:ea typeface="华文细黑" panose="02010600040101010101" pitchFamily="2" charset="-122"/>
                <a:cs typeface="Times New Roman" panose="02020603050405020304" pitchFamily="18" charset="0"/>
              </a:rPr>
              <a:t>Switching waveform</a:t>
            </a:r>
            <a:endParaRPr lang="zh-CN" altLang="en-US" sz="2800" b="1" dirty="0"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1" name="图片 11" descr="{95997DF2-25D7-4B70-A18A-07DF2BC04FFD}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330200" y="1515745"/>
            <a:ext cx="8583930" cy="3729355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1812925" y="5664200"/>
            <a:ext cx="5232400" cy="3371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0"/>
            <a:r>
              <a:rPr lang="en-US" sz="160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the energy losses of the switching process of the IKW15T120</a:t>
            </a:r>
          </a:p>
        </p:txBody>
      </p: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9058275" y="1471930"/>
            <a:ext cx="2842260" cy="18002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indent="0" algn="ctr"/>
            <a:r>
              <a:rPr lang="en-US" sz="2800" b="1"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on-state loss</a:t>
            </a:r>
            <a:endParaRPr lang="en-US" sz="2800">
              <a:latin typeface="Times New Roman" panose="02020603050405020304" pitchFamily="18" charset="0"/>
              <a:ea typeface="宋体" panose="02010600030101010101" pitchFamily="2" charset="-122"/>
              <a:sym typeface="+mn-ea"/>
            </a:endParaRPr>
          </a:p>
          <a:p>
            <a:pPr indent="0" algn="ctr"/>
            <a:r>
              <a:rPr lang="en-US" sz="2800"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(conduction loss)</a:t>
            </a:r>
          </a:p>
          <a:p>
            <a:pPr indent="0" algn="ctr"/>
            <a:r>
              <a:rPr lang="en-US" sz="2800"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 and</a:t>
            </a:r>
          </a:p>
          <a:p>
            <a:pPr indent="0" algn="ctr"/>
            <a:r>
              <a:rPr lang="en-US" sz="2800" b="1"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off-state loss</a:t>
            </a:r>
          </a:p>
        </p:txBody>
      </p:sp>
      <p:sp>
        <p:nvSpPr>
          <p:cNvPr id="2" name="文本框 1"/>
          <p:cNvSpPr txBox="1"/>
          <p:nvPr>
            <p:custDataLst>
              <p:tags r:id="rId4"/>
            </p:custDataLst>
          </p:nvPr>
        </p:nvSpPr>
        <p:spPr>
          <a:xfrm>
            <a:off x="9058275" y="3505835"/>
            <a:ext cx="2842260" cy="18002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indent="0" algn="ctr"/>
            <a:r>
              <a:rPr lang="en-US" sz="2800" b="1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switching loss</a:t>
            </a:r>
          </a:p>
          <a:p>
            <a:pPr indent="0" algn="ctr"/>
            <a:r>
              <a:rPr lang="en-US" sz="2800" b="1"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turn-on loss</a:t>
            </a:r>
          </a:p>
          <a:p>
            <a:pPr indent="0" algn="ctr"/>
            <a:r>
              <a:rPr lang="en-US" sz="2800"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and</a:t>
            </a:r>
          </a:p>
          <a:p>
            <a:pPr indent="0" algn="ctr"/>
            <a:r>
              <a:rPr lang="en-US" sz="2800" b="1"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turn-off loss</a:t>
            </a:r>
          </a:p>
        </p:txBody>
      </p:sp>
      <p:sp>
        <p:nvSpPr>
          <p:cNvPr id="6" name="文本框 5"/>
          <p:cNvSpPr txBox="1"/>
          <p:nvPr>
            <p:custDataLst>
              <p:tags r:id="rId5"/>
            </p:custDataLst>
          </p:nvPr>
        </p:nvSpPr>
        <p:spPr>
          <a:xfrm>
            <a:off x="9058275" y="5851525"/>
            <a:ext cx="2842260" cy="59563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indent="0" algn="ctr"/>
            <a:r>
              <a:rPr lang="en-US" sz="2800" b="1">
                <a:solidFill>
                  <a:schemeClr val="accent6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power loss</a:t>
            </a:r>
          </a:p>
        </p:txBody>
      </p:sp>
      <p:cxnSp>
        <p:nvCxnSpPr>
          <p:cNvPr id="10" name="直接箭头连接符 9"/>
          <p:cNvCxnSpPr>
            <a:stCxn id="2" idx="2"/>
          </p:cNvCxnSpPr>
          <p:nvPr/>
        </p:nvCxnSpPr>
        <p:spPr>
          <a:xfrm flipH="1">
            <a:off x="10478135" y="5306060"/>
            <a:ext cx="1270" cy="545465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3520CD9-283C-0C77-87E2-5A721BE8A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36DA7-0B35-4766-B3FA-87CC82BF78C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28</a:t>
            </a:fld>
            <a:endParaRPr lang="zh-CN" altLang="en-US" sz="1865" dirty="0">
              <a:solidFill>
                <a:prstClr val="black"/>
              </a:solidFill>
            </a:endParaRPr>
          </a:p>
        </p:txBody>
      </p:sp>
    </p:spTree>
  </p:cSld>
  <p:clrMapOvr>
    <a:masterClrMapping/>
  </p:clrMapOvr>
  <p:transition spd="slow">
    <p:randomBar dir="vert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32" t="62621" r="26693" b="10296"/>
          <a:stretch>
            <a:fillRect/>
          </a:stretch>
        </p:blipFill>
        <p:spPr>
          <a:xfrm rot="10800000">
            <a:off x="-4" y="-8192"/>
            <a:ext cx="12192003" cy="6880705"/>
          </a:xfrm>
          <a:custGeom>
            <a:avLst/>
            <a:gdLst>
              <a:gd name="connsiteX0" fmla="*/ 0 w 12192000"/>
              <a:gd name="connsiteY0" fmla="*/ 0 h 6088666"/>
              <a:gd name="connsiteX1" fmla="*/ 12192000 w 12192000"/>
              <a:gd name="connsiteY1" fmla="*/ 0 h 6088666"/>
              <a:gd name="connsiteX2" fmla="*/ 12192000 w 12192000"/>
              <a:gd name="connsiteY2" fmla="*/ 6088666 h 6088666"/>
              <a:gd name="connsiteX3" fmla="*/ 0 w 12192000"/>
              <a:gd name="connsiteY3" fmla="*/ 6088666 h 6088666"/>
              <a:gd name="connsiteX4" fmla="*/ 0 w 12192000"/>
              <a:gd name="connsiteY4" fmla="*/ 0 h 6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088666">
                <a:moveTo>
                  <a:pt x="0" y="0"/>
                </a:moveTo>
                <a:lnTo>
                  <a:pt x="12192000" y="0"/>
                </a:lnTo>
                <a:lnTo>
                  <a:pt x="12192000" y="6088666"/>
                </a:lnTo>
                <a:lnTo>
                  <a:pt x="0" y="6088666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7" name="文本框 6"/>
          <p:cNvSpPr txBox="1"/>
          <p:nvPr/>
        </p:nvSpPr>
        <p:spPr>
          <a:xfrm>
            <a:off x="0" y="2767280"/>
            <a:ext cx="12629662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0" b="1" dirty="0">
                <a:solidFill>
                  <a:schemeClr val="bg1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Thank</a:t>
            </a:r>
            <a:r>
              <a:rPr lang="zh-CN" altLang="en-US" sz="8000" b="1" dirty="0">
                <a:solidFill>
                  <a:schemeClr val="bg1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 </a:t>
            </a:r>
            <a:r>
              <a:rPr lang="en-US" altLang="zh-CN" sz="8000" b="1" dirty="0">
                <a:solidFill>
                  <a:schemeClr val="bg1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you!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63314FDC-8017-3CC0-F3E2-30FFCD2506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068A8-8577-41C8-BEE4-6D4A2AD85817}" type="slidenum">
              <a:rPr lang="zh-CN" altLang="en-US" smtClean="0"/>
              <a:t>29</a:t>
            </a:fld>
            <a:endParaRPr lang="zh-CN" altLang="en-US"/>
          </a:p>
        </p:txBody>
      </p:sp>
    </p:spTree>
  </p:cSld>
  <p:clrMapOvr>
    <a:masterClrMapping/>
  </p:clrMapOvr>
  <p:transition spd="slow">
    <p:randomBar dir="vert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589" r="53519"/>
          <a:stretch>
            <a:fillRect/>
          </a:stretch>
        </p:blipFill>
        <p:spPr>
          <a:xfrm rot="18571216">
            <a:off x="-830670" y="-1570681"/>
            <a:ext cx="6555461" cy="4989057"/>
          </a:xfrm>
          <a:custGeom>
            <a:avLst/>
            <a:gdLst>
              <a:gd name="connsiteX0" fmla="*/ 1605325 w 4313260"/>
              <a:gd name="connsiteY0" fmla="*/ 0 h 3282622"/>
              <a:gd name="connsiteX1" fmla="*/ 4313260 w 4313260"/>
              <a:gd name="connsiteY1" fmla="*/ 3282622 h 3282622"/>
              <a:gd name="connsiteX2" fmla="*/ 0 w 4313260"/>
              <a:gd name="connsiteY2" fmla="*/ 3282622 h 3282622"/>
              <a:gd name="connsiteX3" fmla="*/ 0 w 4313260"/>
              <a:gd name="connsiteY3" fmla="*/ 1324281 h 3282622"/>
              <a:gd name="connsiteX4" fmla="*/ 1605325 w 4313260"/>
              <a:gd name="connsiteY4" fmla="*/ 0 h 3282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13260" h="3282622">
                <a:moveTo>
                  <a:pt x="1605325" y="0"/>
                </a:moveTo>
                <a:lnTo>
                  <a:pt x="4313260" y="3282622"/>
                </a:lnTo>
                <a:lnTo>
                  <a:pt x="0" y="3282622"/>
                </a:lnTo>
                <a:lnTo>
                  <a:pt x="0" y="1324281"/>
                </a:lnTo>
                <a:lnTo>
                  <a:pt x="1605325" y="0"/>
                </a:lnTo>
                <a:close/>
              </a:path>
            </a:pathLst>
          </a:cu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706" r="40353"/>
          <a:stretch>
            <a:fillRect/>
          </a:stretch>
        </p:blipFill>
        <p:spPr>
          <a:xfrm rot="8195221">
            <a:off x="6015934" y="3502426"/>
            <a:ext cx="7957079" cy="4585384"/>
          </a:xfrm>
          <a:custGeom>
            <a:avLst/>
            <a:gdLst>
              <a:gd name="connsiteX0" fmla="*/ 0 w 5125566"/>
              <a:gd name="connsiteY0" fmla="*/ 2953683 h 2953683"/>
              <a:gd name="connsiteX1" fmla="*/ 0 w 5125566"/>
              <a:gd name="connsiteY1" fmla="*/ 2117735 h 2953683"/>
              <a:gd name="connsiteX2" fmla="*/ 2003551 w 5125566"/>
              <a:gd name="connsiteY2" fmla="*/ 0 h 2953683"/>
              <a:gd name="connsiteX3" fmla="*/ 5125566 w 5125566"/>
              <a:gd name="connsiteY3" fmla="*/ 2953683 h 2953683"/>
              <a:gd name="connsiteX4" fmla="*/ 0 w 5125566"/>
              <a:gd name="connsiteY4" fmla="*/ 2953683 h 2953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25566" h="2953683">
                <a:moveTo>
                  <a:pt x="0" y="2953683"/>
                </a:moveTo>
                <a:lnTo>
                  <a:pt x="0" y="2117735"/>
                </a:lnTo>
                <a:lnTo>
                  <a:pt x="2003551" y="0"/>
                </a:lnTo>
                <a:lnTo>
                  <a:pt x="5125566" y="2953683"/>
                </a:lnTo>
                <a:lnTo>
                  <a:pt x="0" y="2953683"/>
                </a:lnTo>
                <a:close/>
              </a:path>
            </a:pathLst>
          </a:custGeom>
        </p:spPr>
      </p:pic>
      <p:sp>
        <p:nvSpPr>
          <p:cNvPr id="13" name="文本框 12"/>
          <p:cNvSpPr txBox="1"/>
          <p:nvPr/>
        </p:nvSpPr>
        <p:spPr>
          <a:xfrm>
            <a:off x="2425042" y="3402396"/>
            <a:ext cx="70275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dirty="0">
                <a:latin typeface="Times New Roman" panose="02020603050405020304" pitchFamily="18" charset="0"/>
                <a:ea typeface="方正兰亭粗黑简体" panose="02000000000000000000" pitchFamily="2" charset="-122"/>
                <a:cs typeface="Times New Roman" panose="02020603050405020304" pitchFamily="18" charset="0"/>
              </a:rPr>
              <a:t>The division of work</a:t>
            </a:r>
            <a:endParaRPr lang="zh-CN" altLang="en-US" sz="4800" b="1" dirty="0">
              <a:solidFill>
                <a:srgbClr val="000000"/>
              </a:solidFill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  <a:latin typeface="Times New Roman" panose="02020603050405020304" pitchFamily="18" charset="0"/>
              <a:ea typeface="造字工房悦黑体验版纤细体" pitchFamily="50" charset="-122"/>
              <a:cs typeface="Times New Roman" panose="02020603050405020304" pitchFamily="18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5054480" y="2103665"/>
            <a:ext cx="176865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0" b="1" dirty="0">
                <a:solidFill>
                  <a:srgbClr val="000000"/>
                </a:solidFill>
                <a:latin typeface="Times New Roman" panose="02020603050405020304" pitchFamily="18" charset="0"/>
                <a:ea typeface="方正兰亭粗黑简体" panose="02000000000000000000" pitchFamily="2" charset="-122"/>
                <a:cs typeface="Times New Roman" panose="02020603050405020304" pitchFamily="18" charset="0"/>
              </a:rPr>
              <a:t>01</a:t>
            </a:r>
            <a:endParaRPr lang="zh-CN" altLang="en-US" sz="8000" b="1" dirty="0">
              <a:solidFill>
                <a:srgbClr val="000000"/>
              </a:solidFill>
              <a:latin typeface="Times New Roman" panose="02020603050405020304" pitchFamily="18" charset="0"/>
              <a:ea typeface="方正兰亭粗黑简体" panose="02000000000000000000" pitchFamily="2" charset="-122"/>
              <a:cs typeface="Times New Roman" panose="02020603050405020304" pitchFamily="18" charset="0"/>
            </a:endParaRPr>
          </a:p>
        </p:txBody>
      </p:sp>
      <p:pic>
        <p:nvPicPr>
          <p:cNvPr id="8" name="图片 7" descr="校徽校名蓝色"/>
          <p:cNvPicPr>
            <a:picLocks noChangeAspect="1"/>
          </p:cNvPicPr>
          <p:nvPr/>
        </p:nvPicPr>
        <p:blipFill>
          <a:blip r:embed="rId3">
            <a:alphaModFix amt="22000"/>
          </a:blip>
          <a:stretch>
            <a:fillRect/>
          </a:stretch>
        </p:blipFill>
        <p:spPr>
          <a:xfrm>
            <a:off x="8655685" y="330835"/>
            <a:ext cx="3122295" cy="765810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27B06B0F-DF6A-9F2B-F919-599BADADCA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068A8-8577-41C8-BEE4-6D4A2AD85817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6136011"/>
      </p:ext>
    </p:extLst>
  </p:cSld>
  <p:clrMapOvr>
    <a:masterClrMapping/>
  </p:clrMapOvr>
  <p:transition spd="slow">
    <p:randomBar dir="vert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589" r="53519"/>
          <a:stretch>
            <a:fillRect/>
          </a:stretch>
        </p:blipFill>
        <p:spPr>
          <a:xfrm rot="18571216">
            <a:off x="-830670" y="-1570681"/>
            <a:ext cx="6555461" cy="4989057"/>
          </a:xfrm>
          <a:custGeom>
            <a:avLst/>
            <a:gdLst>
              <a:gd name="connsiteX0" fmla="*/ 1605325 w 4313260"/>
              <a:gd name="connsiteY0" fmla="*/ 0 h 3282622"/>
              <a:gd name="connsiteX1" fmla="*/ 4313260 w 4313260"/>
              <a:gd name="connsiteY1" fmla="*/ 3282622 h 3282622"/>
              <a:gd name="connsiteX2" fmla="*/ 0 w 4313260"/>
              <a:gd name="connsiteY2" fmla="*/ 3282622 h 3282622"/>
              <a:gd name="connsiteX3" fmla="*/ 0 w 4313260"/>
              <a:gd name="connsiteY3" fmla="*/ 1324281 h 3282622"/>
              <a:gd name="connsiteX4" fmla="*/ 1605325 w 4313260"/>
              <a:gd name="connsiteY4" fmla="*/ 0 h 3282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13260" h="3282622">
                <a:moveTo>
                  <a:pt x="1605325" y="0"/>
                </a:moveTo>
                <a:lnTo>
                  <a:pt x="4313260" y="3282622"/>
                </a:lnTo>
                <a:lnTo>
                  <a:pt x="0" y="3282622"/>
                </a:lnTo>
                <a:lnTo>
                  <a:pt x="0" y="1324281"/>
                </a:lnTo>
                <a:lnTo>
                  <a:pt x="1605325" y="0"/>
                </a:lnTo>
                <a:close/>
              </a:path>
            </a:pathLst>
          </a:cu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706" r="40353"/>
          <a:stretch>
            <a:fillRect/>
          </a:stretch>
        </p:blipFill>
        <p:spPr>
          <a:xfrm rot="8195221">
            <a:off x="6015934" y="3502426"/>
            <a:ext cx="7957079" cy="4585384"/>
          </a:xfrm>
          <a:custGeom>
            <a:avLst/>
            <a:gdLst>
              <a:gd name="connsiteX0" fmla="*/ 0 w 5125566"/>
              <a:gd name="connsiteY0" fmla="*/ 2953683 h 2953683"/>
              <a:gd name="connsiteX1" fmla="*/ 0 w 5125566"/>
              <a:gd name="connsiteY1" fmla="*/ 2117735 h 2953683"/>
              <a:gd name="connsiteX2" fmla="*/ 2003551 w 5125566"/>
              <a:gd name="connsiteY2" fmla="*/ 0 h 2953683"/>
              <a:gd name="connsiteX3" fmla="*/ 5125566 w 5125566"/>
              <a:gd name="connsiteY3" fmla="*/ 2953683 h 2953683"/>
              <a:gd name="connsiteX4" fmla="*/ 0 w 5125566"/>
              <a:gd name="connsiteY4" fmla="*/ 2953683 h 2953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25566" h="2953683">
                <a:moveTo>
                  <a:pt x="0" y="2953683"/>
                </a:moveTo>
                <a:lnTo>
                  <a:pt x="0" y="2117735"/>
                </a:lnTo>
                <a:lnTo>
                  <a:pt x="2003551" y="0"/>
                </a:lnTo>
                <a:lnTo>
                  <a:pt x="5125566" y="2953683"/>
                </a:lnTo>
                <a:lnTo>
                  <a:pt x="0" y="2953683"/>
                </a:lnTo>
                <a:close/>
              </a:path>
            </a:pathLst>
          </a:custGeom>
        </p:spPr>
      </p:pic>
      <p:pic>
        <p:nvPicPr>
          <p:cNvPr id="8" name="图片 7" descr="校徽校名蓝色"/>
          <p:cNvPicPr>
            <a:picLocks noChangeAspect="1"/>
          </p:cNvPicPr>
          <p:nvPr/>
        </p:nvPicPr>
        <p:blipFill>
          <a:blip r:embed="rId3">
            <a:alphaModFix amt="22000"/>
          </a:blip>
          <a:stretch>
            <a:fillRect/>
          </a:stretch>
        </p:blipFill>
        <p:spPr>
          <a:xfrm>
            <a:off x="8655685" y="330835"/>
            <a:ext cx="3122295" cy="765810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80FBC5C-F044-FD6F-91E9-F841540201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068A8-8577-41C8-BEE4-6D4A2AD85817}" type="slidenum">
              <a:rPr lang="zh-CN" altLang="en-US" smtClean="0"/>
              <a:t>4</a:t>
            </a:fld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B290E3D-9870-A81B-45B4-3D919ABB9015}"/>
              </a:ext>
            </a:extLst>
          </p:cNvPr>
          <p:cNvSpPr txBox="1"/>
          <p:nvPr/>
        </p:nvSpPr>
        <p:spPr>
          <a:xfrm>
            <a:off x="3303814" y="738909"/>
            <a:ext cx="55843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division of work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C7EE846-47B5-0FFB-7ADF-E1C0A52BF75F}"/>
              </a:ext>
            </a:extLst>
          </p:cNvPr>
          <p:cNvSpPr txBox="1"/>
          <p:nvPr/>
        </p:nvSpPr>
        <p:spPr>
          <a:xfrm>
            <a:off x="1962067" y="1922122"/>
            <a:ext cx="842290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/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Xingyi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Wang introduces the background knowledge, working principle and input/output characteristics of induction cooker.</a:t>
            </a:r>
          </a:p>
          <a:p>
            <a:pPr indent="457200"/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Fangchao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Li will introduce the circuit topology and function of induction cooker, and divide the modules of driving circuit, control circuit and high voltage protection circuit.</a:t>
            </a:r>
          </a:p>
          <a:p>
            <a:pPr indent="457200"/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Jiaquan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Zhang introduces the three parameters of surge current, breakdown voltage and maximum power dissipation.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8212427"/>
      </p:ext>
    </p:extLst>
  </p:cSld>
  <p:clrMapOvr>
    <a:masterClrMapping/>
  </p:clrMapOvr>
  <p:transition spd="slow">
    <p:randomBar dir="vert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589" r="53519"/>
          <a:stretch>
            <a:fillRect/>
          </a:stretch>
        </p:blipFill>
        <p:spPr>
          <a:xfrm rot="18571216">
            <a:off x="-830670" y="-1570681"/>
            <a:ext cx="6555461" cy="4989057"/>
          </a:xfrm>
          <a:custGeom>
            <a:avLst/>
            <a:gdLst>
              <a:gd name="connsiteX0" fmla="*/ 1605325 w 4313260"/>
              <a:gd name="connsiteY0" fmla="*/ 0 h 3282622"/>
              <a:gd name="connsiteX1" fmla="*/ 4313260 w 4313260"/>
              <a:gd name="connsiteY1" fmla="*/ 3282622 h 3282622"/>
              <a:gd name="connsiteX2" fmla="*/ 0 w 4313260"/>
              <a:gd name="connsiteY2" fmla="*/ 3282622 h 3282622"/>
              <a:gd name="connsiteX3" fmla="*/ 0 w 4313260"/>
              <a:gd name="connsiteY3" fmla="*/ 1324281 h 3282622"/>
              <a:gd name="connsiteX4" fmla="*/ 1605325 w 4313260"/>
              <a:gd name="connsiteY4" fmla="*/ 0 h 3282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13260" h="3282622">
                <a:moveTo>
                  <a:pt x="1605325" y="0"/>
                </a:moveTo>
                <a:lnTo>
                  <a:pt x="4313260" y="3282622"/>
                </a:lnTo>
                <a:lnTo>
                  <a:pt x="0" y="3282622"/>
                </a:lnTo>
                <a:lnTo>
                  <a:pt x="0" y="1324281"/>
                </a:lnTo>
                <a:lnTo>
                  <a:pt x="1605325" y="0"/>
                </a:lnTo>
                <a:close/>
              </a:path>
            </a:pathLst>
          </a:cu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706" r="40353"/>
          <a:stretch>
            <a:fillRect/>
          </a:stretch>
        </p:blipFill>
        <p:spPr>
          <a:xfrm rot="8195221">
            <a:off x="6015934" y="3502426"/>
            <a:ext cx="7957079" cy="4585384"/>
          </a:xfrm>
          <a:custGeom>
            <a:avLst/>
            <a:gdLst>
              <a:gd name="connsiteX0" fmla="*/ 0 w 5125566"/>
              <a:gd name="connsiteY0" fmla="*/ 2953683 h 2953683"/>
              <a:gd name="connsiteX1" fmla="*/ 0 w 5125566"/>
              <a:gd name="connsiteY1" fmla="*/ 2117735 h 2953683"/>
              <a:gd name="connsiteX2" fmla="*/ 2003551 w 5125566"/>
              <a:gd name="connsiteY2" fmla="*/ 0 h 2953683"/>
              <a:gd name="connsiteX3" fmla="*/ 5125566 w 5125566"/>
              <a:gd name="connsiteY3" fmla="*/ 2953683 h 2953683"/>
              <a:gd name="connsiteX4" fmla="*/ 0 w 5125566"/>
              <a:gd name="connsiteY4" fmla="*/ 2953683 h 2953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25566" h="2953683">
                <a:moveTo>
                  <a:pt x="0" y="2953683"/>
                </a:moveTo>
                <a:lnTo>
                  <a:pt x="0" y="2117735"/>
                </a:lnTo>
                <a:lnTo>
                  <a:pt x="2003551" y="0"/>
                </a:lnTo>
                <a:lnTo>
                  <a:pt x="5125566" y="2953683"/>
                </a:lnTo>
                <a:lnTo>
                  <a:pt x="0" y="2953683"/>
                </a:lnTo>
                <a:close/>
              </a:path>
            </a:pathLst>
          </a:custGeom>
        </p:spPr>
      </p:pic>
      <p:sp>
        <p:nvSpPr>
          <p:cNvPr id="13" name="文本框 12"/>
          <p:cNvSpPr txBox="1"/>
          <p:nvPr/>
        </p:nvSpPr>
        <p:spPr>
          <a:xfrm>
            <a:off x="2425042" y="3402396"/>
            <a:ext cx="70275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b="1" dirty="0">
                <a:solidFill>
                  <a:srgbClr val="000000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Times New Roman" panose="02020603050405020304" pitchFamily="18" charset="0"/>
                <a:ea typeface="造字工房悦黑体验版纤细体" pitchFamily="50" charset="-122"/>
                <a:cs typeface="Times New Roman" panose="02020603050405020304" pitchFamily="18" charset="0"/>
              </a:rPr>
              <a:t>Introduction</a:t>
            </a:r>
            <a:endParaRPr lang="zh-CN" altLang="en-US" sz="4800" b="1" dirty="0">
              <a:solidFill>
                <a:srgbClr val="000000"/>
              </a:solidFill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  <a:latin typeface="Times New Roman" panose="02020603050405020304" pitchFamily="18" charset="0"/>
              <a:ea typeface="造字工房悦黑体验版纤细体" pitchFamily="50" charset="-122"/>
              <a:cs typeface="Times New Roman" panose="02020603050405020304" pitchFamily="18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5054480" y="2103665"/>
            <a:ext cx="176865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0" b="1" dirty="0">
                <a:solidFill>
                  <a:srgbClr val="000000"/>
                </a:solidFill>
                <a:latin typeface="Times New Roman" panose="02020603050405020304" pitchFamily="18" charset="0"/>
                <a:ea typeface="方正兰亭粗黑简体" panose="02000000000000000000" pitchFamily="2" charset="-122"/>
                <a:cs typeface="Times New Roman" panose="02020603050405020304" pitchFamily="18" charset="0"/>
              </a:rPr>
              <a:t>01</a:t>
            </a:r>
            <a:endParaRPr lang="zh-CN" altLang="en-US" sz="8000" b="1" dirty="0">
              <a:solidFill>
                <a:srgbClr val="000000"/>
              </a:solidFill>
              <a:latin typeface="Times New Roman" panose="02020603050405020304" pitchFamily="18" charset="0"/>
              <a:ea typeface="方正兰亭粗黑简体" panose="02000000000000000000" pitchFamily="2" charset="-122"/>
              <a:cs typeface="Times New Roman" panose="02020603050405020304" pitchFamily="18" charset="0"/>
            </a:endParaRPr>
          </a:p>
        </p:txBody>
      </p:sp>
      <p:pic>
        <p:nvPicPr>
          <p:cNvPr id="8" name="图片 7" descr="校徽校名蓝色"/>
          <p:cNvPicPr>
            <a:picLocks noChangeAspect="1"/>
          </p:cNvPicPr>
          <p:nvPr/>
        </p:nvPicPr>
        <p:blipFill>
          <a:blip r:embed="rId3">
            <a:alphaModFix amt="22000"/>
          </a:blip>
          <a:stretch>
            <a:fillRect/>
          </a:stretch>
        </p:blipFill>
        <p:spPr>
          <a:xfrm>
            <a:off x="8655685" y="330835"/>
            <a:ext cx="3122295" cy="765810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E6907AC2-CBEF-D159-17AD-0173CCCCDA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068A8-8577-41C8-BEE4-6D4A2AD85817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  <p:transition spd="slow">
    <p:randomBar dir="vert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706" r="40353"/>
          <a:stretch>
            <a:fillRect/>
          </a:stretch>
        </p:blipFill>
        <p:spPr>
          <a:xfrm rot="8195221">
            <a:off x="6015934" y="3502426"/>
            <a:ext cx="7957079" cy="4585384"/>
          </a:xfrm>
          <a:custGeom>
            <a:avLst/>
            <a:gdLst>
              <a:gd name="connsiteX0" fmla="*/ 0 w 5125566"/>
              <a:gd name="connsiteY0" fmla="*/ 2953683 h 2953683"/>
              <a:gd name="connsiteX1" fmla="*/ 0 w 5125566"/>
              <a:gd name="connsiteY1" fmla="*/ 2117735 h 2953683"/>
              <a:gd name="connsiteX2" fmla="*/ 2003551 w 5125566"/>
              <a:gd name="connsiteY2" fmla="*/ 0 h 2953683"/>
              <a:gd name="connsiteX3" fmla="*/ 5125566 w 5125566"/>
              <a:gd name="connsiteY3" fmla="*/ 2953683 h 2953683"/>
              <a:gd name="connsiteX4" fmla="*/ 0 w 5125566"/>
              <a:gd name="connsiteY4" fmla="*/ 2953683 h 2953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25566" h="2953683">
                <a:moveTo>
                  <a:pt x="0" y="2953683"/>
                </a:moveTo>
                <a:lnTo>
                  <a:pt x="0" y="2117735"/>
                </a:lnTo>
                <a:lnTo>
                  <a:pt x="2003551" y="0"/>
                </a:lnTo>
                <a:lnTo>
                  <a:pt x="5125566" y="2953683"/>
                </a:lnTo>
                <a:lnTo>
                  <a:pt x="0" y="2953683"/>
                </a:lnTo>
                <a:close/>
              </a:path>
            </a:pathLst>
          </a:custGeom>
        </p:spPr>
      </p:pic>
      <p:pic>
        <p:nvPicPr>
          <p:cNvPr id="8" name="图片 7" descr="校徽校名蓝色"/>
          <p:cNvPicPr>
            <a:picLocks noChangeAspect="1"/>
          </p:cNvPicPr>
          <p:nvPr/>
        </p:nvPicPr>
        <p:blipFill>
          <a:blip r:embed="rId3">
            <a:alphaModFix amt="22000"/>
          </a:blip>
          <a:stretch>
            <a:fillRect/>
          </a:stretch>
        </p:blipFill>
        <p:spPr>
          <a:xfrm>
            <a:off x="8655685" y="330835"/>
            <a:ext cx="3122295" cy="765810"/>
          </a:xfrm>
          <a:prstGeom prst="rect">
            <a:avLst/>
          </a:prstGeom>
        </p:spPr>
      </p:pic>
      <p:pic>
        <p:nvPicPr>
          <p:cNvPr id="1026" name="Picture 2" descr="Midea/美的 C21-ST2106电磁炉 说明书.pd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115" y="1470025"/>
            <a:ext cx="3389630" cy="3797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/>
          <p:cNvSpPr txBox="1"/>
          <p:nvPr/>
        </p:nvSpPr>
        <p:spPr>
          <a:xfrm>
            <a:off x="158308" y="330731"/>
            <a:ext cx="795453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ctr">
              <a:buFont typeface="Arial" panose="020B0604020202020204" pitchFamily="34" charset="0"/>
              <a:buNone/>
            </a:pPr>
            <a:r>
              <a:rPr lang="en-US" altLang="zh-CN" sz="32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The I</a:t>
            </a:r>
            <a:r>
              <a:rPr lang="en-US" altLang="zh-CN" sz="3200" b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nduction Cooker produced by Midea</a:t>
            </a:r>
            <a:endParaRPr lang="zh-CN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943044" y="1469424"/>
            <a:ext cx="770767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Induction Cooker is a type of electric cooking that uses magnetic coils to heat cookware. The induction cooking craze has been getting lots of buzz even though the technology has been around for about a century.</a:t>
            </a: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beauty of induction cooking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Cookware, No Energy wastage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.”  There will be no heat generated without the cookware on the top of the coil. Thus, the induction cooker is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quicker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highly energy efficient.</a:t>
            </a:r>
          </a:p>
          <a:p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is more, you can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conveniently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adjust the size of power based on different modes given by the cooker instructions. </a:t>
            </a: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Besides, it is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safer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because the open flame can be avoided during cooking.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-1240146" y="5341343"/>
            <a:ext cx="6185262" cy="3371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600" i="0" dirty="0">
                <a:solidFill>
                  <a:schemeClr val="bg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Midea C21-ST2106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1E3047F-0568-58B8-9B38-6772084316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068A8-8577-41C8-BEE4-6D4A2AD85817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  <p:transition spd="slow">
    <p:randomBar dir="vert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589" r="53519"/>
          <a:stretch>
            <a:fillRect/>
          </a:stretch>
        </p:blipFill>
        <p:spPr>
          <a:xfrm rot="18571216">
            <a:off x="-830670" y="-1570681"/>
            <a:ext cx="6555461" cy="4989057"/>
          </a:xfrm>
          <a:custGeom>
            <a:avLst/>
            <a:gdLst>
              <a:gd name="connsiteX0" fmla="*/ 1605325 w 4313260"/>
              <a:gd name="connsiteY0" fmla="*/ 0 h 3282622"/>
              <a:gd name="connsiteX1" fmla="*/ 4313260 w 4313260"/>
              <a:gd name="connsiteY1" fmla="*/ 3282622 h 3282622"/>
              <a:gd name="connsiteX2" fmla="*/ 0 w 4313260"/>
              <a:gd name="connsiteY2" fmla="*/ 3282622 h 3282622"/>
              <a:gd name="connsiteX3" fmla="*/ 0 w 4313260"/>
              <a:gd name="connsiteY3" fmla="*/ 1324281 h 3282622"/>
              <a:gd name="connsiteX4" fmla="*/ 1605325 w 4313260"/>
              <a:gd name="connsiteY4" fmla="*/ 0 h 3282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13260" h="3282622">
                <a:moveTo>
                  <a:pt x="1605325" y="0"/>
                </a:moveTo>
                <a:lnTo>
                  <a:pt x="4313260" y="3282622"/>
                </a:lnTo>
                <a:lnTo>
                  <a:pt x="0" y="3282622"/>
                </a:lnTo>
                <a:lnTo>
                  <a:pt x="0" y="1324281"/>
                </a:lnTo>
                <a:lnTo>
                  <a:pt x="1605325" y="0"/>
                </a:lnTo>
                <a:close/>
              </a:path>
            </a:pathLst>
          </a:custGeom>
        </p:spPr>
      </p:pic>
      <p:pic>
        <p:nvPicPr>
          <p:cNvPr id="8" name="图片 7" descr="校徽校名蓝色"/>
          <p:cNvPicPr>
            <a:picLocks noChangeAspect="1"/>
          </p:cNvPicPr>
          <p:nvPr/>
        </p:nvPicPr>
        <p:blipFill>
          <a:blip r:embed="rId3">
            <a:alphaModFix amt="22000"/>
          </a:blip>
          <a:stretch>
            <a:fillRect/>
          </a:stretch>
        </p:blipFill>
        <p:spPr>
          <a:xfrm>
            <a:off x="8655685" y="330835"/>
            <a:ext cx="3122295" cy="76581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-835524" y="331126"/>
            <a:ext cx="9744608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ctr">
              <a:buFont typeface="Arial" panose="020B0604020202020204" pitchFamily="34" charset="0"/>
              <a:buNone/>
            </a:pPr>
            <a:r>
              <a:rPr lang="en-US" altLang="zh-CN" sz="32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Working principle of </a:t>
            </a:r>
            <a:r>
              <a:rPr lang="en-US" altLang="zh-CN" sz="3200" b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</a:t>
            </a:r>
            <a:r>
              <a:rPr lang="en-US" altLang="zh-CN" sz="32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he I</a:t>
            </a:r>
            <a:r>
              <a:rPr lang="en-US" altLang="zh-CN" sz="3200" b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nduction Cooker </a:t>
            </a:r>
            <a:endParaRPr lang="zh-CN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rcRect l="4762" t="3672"/>
          <a:stretch>
            <a:fillRect/>
          </a:stretch>
        </p:blipFill>
        <p:spPr>
          <a:xfrm>
            <a:off x="4628515" y="1353820"/>
            <a:ext cx="7149465" cy="441452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4" r="6154"/>
          <a:stretch>
            <a:fillRect/>
          </a:stretch>
        </p:blipFill>
        <p:spPr>
          <a:xfrm rot="5400000">
            <a:off x="-177165" y="1776095"/>
            <a:ext cx="4506595" cy="347726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-718640" y="5914203"/>
            <a:ext cx="5347115" cy="3371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Dismantling diagram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191000" y="5910580"/>
            <a:ext cx="6922770" cy="3371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working principle diagram of the induction cooker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55455EC-4BBF-BB8B-29B8-C8F93CFB5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068A8-8577-41C8-BEE4-6D4A2AD85817}" type="slidenum">
              <a:rPr lang="zh-CN" altLang="en-US" smtClean="0"/>
              <a:t>7</a:t>
            </a:fld>
            <a:endParaRPr lang="zh-CN" altLang="en-US" dirty="0"/>
          </a:p>
        </p:txBody>
      </p:sp>
    </p:spTree>
  </p:cSld>
  <p:clrMapOvr>
    <a:masterClrMapping/>
  </p:clrMapOvr>
  <p:transition spd="slow">
    <p:randomBar dir="vert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589" r="53519"/>
          <a:stretch>
            <a:fillRect/>
          </a:stretch>
        </p:blipFill>
        <p:spPr>
          <a:xfrm rot="18571216">
            <a:off x="-830670" y="-1570681"/>
            <a:ext cx="6555461" cy="4989057"/>
          </a:xfrm>
          <a:custGeom>
            <a:avLst/>
            <a:gdLst>
              <a:gd name="connsiteX0" fmla="*/ 1605325 w 4313260"/>
              <a:gd name="connsiteY0" fmla="*/ 0 h 3282622"/>
              <a:gd name="connsiteX1" fmla="*/ 4313260 w 4313260"/>
              <a:gd name="connsiteY1" fmla="*/ 3282622 h 3282622"/>
              <a:gd name="connsiteX2" fmla="*/ 0 w 4313260"/>
              <a:gd name="connsiteY2" fmla="*/ 3282622 h 3282622"/>
              <a:gd name="connsiteX3" fmla="*/ 0 w 4313260"/>
              <a:gd name="connsiteY3" fmla="*/ 1324281 h 3282622"/>
              <a:gd name="connsiteX4" fmla="*/ 1605325 w 4313260"/>
              <a:gd name="connsiteY4" fmla="*/ 0 h 3282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13260" h="3282622">
                <a:moveTo>
                  <a:pt x="1605325" y="0"/>
                </a:moveTo>
                <a:lnTo>
                  <a:pt x="4313260" y="3282622"/>
                </a:lnTo>
                <a:lnTo>
                  <a:pt x="0" y="3282622"/>
                </a:lnTo>
                <a:lnTo>
                  <a:pt x="0" y="1324281"/>
                </a:lnTo>
                <a:lnTo>
                  <a:pt x="1605325" y="0"/>
                </a:lnTo>
                <a:close/>
              </a:path>
            </a:pathLst>
          </a:cu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706" r="40353"/>
          <a:stretch>
            <a:fillRect/>
          </a:stretch>
        </p:blipFill>
        <p:spPr>
          <a:xfrm rot="8195221">
            <a:off x="6015934" y="3502426"/>
            <a:ext cx="7957079" cy="4585384"/>
          </a:xfrm>
          <a:custGeom>
            <a:avLst/>
            <a:gdLst>
              <a:gd name="connsiteX0" fmla="*/ 0 w 5125566"/>
              <a:gd name="connsiteY0" fmla="*/ 2953683 h 2953683"/>
              <a:gd name="connsiteX1" fmla="*/ 0 w 5125566"/>
              <a:gd name="connsiteY1" fmla="*/ 2117735 h 2953683"/>
              <a:gd name="connsiteX2" fmla="*/ 2003551 w 5125566"/>
              <a:gd name="connsiteY2" fmla="*/ 0 h 2953683"/>
              <a:gd name="connsiteX3" fmla="*/ 5125566 w 5125566"/>
              <a:gd name="connsiteY3" fmla="*/ 2953683 h 2953683"/>
              <a:gd name="connsiteX4" fmla="*/ 0 w 5125566"/>
              <a:gd name="connsiteY4" fmla="*/ 2953683 h 2953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25566" h="2953683">
                <a:moveTo>
                  <a:pt x="0" y="2953683"/>
                </a:moveTo>
                <a:lnTo>
                  <a:pt x="0" y="2117735"/>
                </a:lnTo>
                <a:lnTo>
                  <a:pt x="2003551" y="0"/>
                </a:lnTo>
                <a:lnTo>
                  <a:pt x="5125566" y="2953683"/>
                </a:lnTo>
                <a:lnTo>
                  <a:pt x="0" y="2953683"/>
                </a:lnTo>
                <a:close/>
              </a:path>
            </a:pathLst>
          </a:custGeom>
        </p:spPr>
      </p:pic>
      <p:pic>
        <p:nvPicPr>
          <p:cNvPr id="8" name="图片 7" descr="校徽校名蓝色"/>
          <p:cNvPicPr>
            <a:picLocks noChangeAspect="1"/>
          </p:cNvPicPr>
          <p:nvPr/>
        </p:nvPicPr>
        <p:blipFill>
          <a:blip r:embed="rId3">
            <a:alphaModFix amt="22000"/>
          </a:blip>
          <a:stretch>
            <a:fillRect/>
          </a:stretch>
        </p:blipFill>
        <p:spPr>
          <a:xfrm>
            <a:off x="8655685" y="330835"/>
            <a:ext cx="3122295" cy="76581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652519" y="330991"/>
            <a:ext cx="62067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3200" b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Input and Output Features</a:t>
            </a:r>
            <a:endParaRPr lang="zh-CN" altLang="en-US" sz="3200" b="1" dirty="0">
              <a:solidFill>
                <a:srgbClr val="0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790111" y="2641898"/>
            <a:ext cx="6043421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Rated Voltage:                  220V</a:t>
            </a:r>
          </a:p>
          <a:p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Rated Frequency:             50Hz</a:t>
            </a:r>
          </a:p>
          <a:p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Rated Maximum Power:  2100W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-234950" y="4566920"/>
            <a:ext cx="6185535" cy="41084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algn="ctr"/>
            <a:r>
              <a:rPr lang="en-US" altLang="zh-CN" sz="1600" i="0" dirty="0">
                <a:solidFill>
                  <a:schemeClr val="bg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The label of Midea C21-ST2106</a:t>
            </a:r>
            <a:endParaRPr lang="zh-CN" altLang="en-US" sz="1600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endParaRPr lang="zh-CN" altLang="en-US" sz="1600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78" t="17607" r="15960" b="51582"/>
          <a:stretch>
            <a:fillRect/>
          </a:stretch>
        </p:blipFill>
        <p:spPr>
          <a:xfrm>
            <a:off x="734060" y="2152015"/>
            <a:ext cx="4517390" cy="2303145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DD6FC84-921C-4F16-27FC-2A9E0BCD9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068A8-8577-41C8-BEE4-6D4A2AD85817}" type="slidenum">
              <a:rPr lang="zh-CN" altLang="en-US" smtClean="0"/>
              <a:t>8</a:t>
            </a:fld>
            <a:endParaRPr lang="zh-CN" altLang="en-US" dirty="0"/>
          </a:p>
        </p:txBody>
      </p:sp>
    </p:spTree>
  </p:cSld>
  <p:clrMapOvr>
    <a:masterClrMapping/>
  </p:clrMapOvr>
  <p:transition spd="slow">
    <p:randomBar dir="vert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589" r="53519"/>
          <a:stretch>
            <a:fillRect/>
          </a:stretch>
        </p:blipFill>
        <p:spPr>
          <a:xfrm rot="18571216">
            <a:off x="-830670" y="-1570681"/>
            <a:ext cx="6555461" cy="4989057"/>
          </a:xfrm>
          <a:custGeom>
            <a:avLst/>
            <a:gdLst>
              <a:gd name="connsiteX0" fmla="*/ 1605325 w 4313260"/>
              <a:gd name="connsiteY0" fmla="*/ 0 h 3282622"/>
              <a:gd name="connsiteX1" fmla="*/ 4313260 w 4313260"/>
              <a:gd name="connsiteY1" fmla="*/ 3282622 h 3282622"/>
              <a:gd name="connsiteX2" fmla="*/ 0 w 4313260"/>
              <a:gd name="connsiteY2" fmla="*/ 3282622 h 3282622"/>
              <a:gd name="connsiteX3" fmla="*/ 0 w 4313260"/>
              <a:gd name="connsiteY3" fmla="*/ 1324281 h 3282622"/>
              <a:gd name="connsiteX4" fmla="*/ 1605325 w 4313260"/>
              <a:gd name="connsiteY4" fmla="*/ 0 h 3282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13260" h="3282622">
                <a:moveTo>
                  <a:pt x="1605325" y="0"/>
                </a:moveTo>
                <a:lnTo>
                  <a:pt x="4313260" y="3282622"/>
                </a:lnTo>
                <a:lnTo>
                  <a:pt x="0" y="3282622"/>
                </a:lnTo>
                <a:lnTo>
                  <a:pt x="0" y="1324281"/>
                </a:lnTo>
                <a:lnTo>
                  <a:pt x="1605325" y="0"/>
                </a:lnTo>
                <a:close/>
              </a:path>
            </a:pathLst>
          </a:cu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706" r="40353"/>
          <a:stretch>
            <a:fillRect/>
          </a:stretch>
        </p:blipFill>
        <p:spPr>
          <a:xfrm rot="8195221">
            <a:off x="6015934" y="3502426"/>
            <a:ext cx="7957079" cy="4585384"/>
          </a:xfrm>
          <a:custGeom>
            <a:avLst/>
            <a:gdLst>
              <a:gd name="connsiteX0" fmla="*/ 0 w 5125566"/>
              <a:gd name="connsiteY0" fmla="*/ 2953683 h 2953683"/>
              <a:gd name="connsiteX1" fmla="*/ 0 w 5125566"/>
              <a:gd name="connsiteY1" fmla="*/ 2117735 h 2953683"/>
              <a:gd name="connsiteX2" fmla="*/ 2003551 w 5125566"/>
              <a:gd name="connsiteY2" fmla="*/ 0 h 2953683"/>
              <a:gd name="connsiteX3" fmla="*/ 5125566 w 5125566"/>
              <a:gd name="connsiteY3" fmla="*/ 2953683 h 2953683"/>
              <a:gd name="connsiteX4" fmla="*/ 0 w 5125566"/>
              <a:gd name="connsiteY4" fmla="*/ 2953683 h 2953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25566" h="2953683">
                <a:moveTo>
                  <a:pt x="0" y="2953683"/>
                </a:moveTo>
                <a:lnTo>
                  <a:pt x="0" y="2117735"/>
                </a:lnTo>
                <a:lnTo>
                  <a:pt x="2003551" y="0"/>
                </a:lnTo>
                <a:lnTo>
                  <a:pt x="5125566" y="2953683"/>
                </a:lnTo>
                <a:lnTo>
                  <a:pt x="0" y="2953683"/>
                </a:lnTo>
                <a:close/>
              </a:path>
            </a:pathLst>
          </a:custGeom>
        </p:spPr>
      </p:pic>
      <p:sp>
        <p:nvSpPr>
          <p:cNvPr id="13" name="文本框 12"/>
          <p:cNvSpPr txBox="1"/>
          <p:nvPr/>
        </p:nvSpPr>
        <p:spPr>
          <a:xfrm>
            <a:off x="1831481" y="3310363"/>
            <a:ext cx="82146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b="1" dirty="0">
                <a:solidFill>
                  <a:srgbClr val="000000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Times New Roman" panose="02020603050405020304" pitchFamily="18" charset="0"/>
                <a:ea typeface="造字工房悦黑体验版纤细体" pitchFamily="50" charset="-122"/>
                <a:cs typeface="Times New Roman" panose="02020603050405020304" pitchFamily="18" charset="0"/>
              </a:rPr>
              <a:t>Major sections of the device</a:t>
            </a:r>
            <a:endParaRPr lang="zh-CN" altLang="en-US" sz="4800" b="1" dirty="0">
              <a:solidFill>
                <a:srgbClr val="000000"/>
              </a:solidFill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  <a:latin typeface="Times New Roman" panose="02020603050405020304" pitchFamily="18" charset="0"/>
              <a:ea typeface="造字工房悦黑体验版纤细体" pitchFamily="50" charset="-122"/>
              <a:cs typeface="Times New Roman" panose="02020603050405020304" pitchFamily="18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5054480" y="2103665"/>
            <a:ext cx="176865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0" b="1" dirty="0">
                <a:solidFill>
                  <a:srgbClr val="000000"/>
                </a:solidFill>
                <a:latin typeface="Times New Roman" panose="02020603050405020304" pitchFamily="18" charset="0"/>
                <a:ea typeface="方正兰亭粗黑简体" panose="02000000000000000000" pitchFamily="2" charset="-122"/>
                <a:cs typeface="Times New Roman" panose="02020603050405020304" pitchFamily="18" charset="0"/>
              </a:rPr>
              <a:t>03</a:t>
            </a:r>
            <a:endParaRPr lang="zh-CN" altLang="en-US" sz="8000" b="1" dirty="0">
              <a:solidFill>
                <a:srgbClr val="000000"/>
              </a:solidFill>
              <a:latin typeface="Times New Roman" panose="02020603050405020304" pitchFamily="18" charset="0"/>
              <a:ea typeface="方正兰亭粗黑简体" panose="02000000000000000000" pitchFamily="2" charset="-122"/>
              <a:cs typeface="Times New Roman" panose="02020603050405020304" pitchFamily="18" charset="0"/>
            </a:endParaRPr>
          </a:p>
        </p:txBody>
      </p:sp>
      <p:pic>
        <p:nvPicPr>
          <p:cNvPr id="8" name="图片 7" descr="校徽校名蓝色"/>
          <p:cNvPicPr>
            <a:picLocks noChangeAspect="1"/>
          </p:cNvPicPr>
          <p:nvPr/>
        </p:nvPicPr>
        <p:blipFill>
          <a:blip r:embed="rId3">
            <a:alphaModFix amt="22000"/>
          </a:blip>
          <a:stretch>
            <a:fillRect/>
          </a:stretch>
        </p:blipFill>
        <p:spPr>
          <a:xfrm>
            <a:off x="8655685" y="330835"/>
            <a:ext cx="3122295" cy="765810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7F240F5-6282-758A-08D1-4B2CAF5BD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068A8-8577-41C8-BEE4-6D4A2AD85817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  <p:transition spd="slow">
    <p:randomBar dir="vert"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ODE2NTUyNGFlNGJlODkzMWI1NWQzMzIzNjAwOGE5Mzk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solidFill>
            <a:schemeClr val="bg1"/>
          </a:solidFill>
        </a:ln>
      </a:spPr>
      <a:bodyPr rtlCol="0" anchor="ctr"/>
      <a:lstStyle>
        <a:defPPr algn="ctr">
          <a:defRPr lang="zh-CN" altLang="en-US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</TotalTime>
  <Words>628</Words>
  <Application>Microsoft Office PowerPoint</Application>
  <PresentationFormat>宽屏</PresentationFormat>
  <Paragraphs>134</Paragraphs>
  <Slides>29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36" baseType="lpstr">
      <vt:lpstr>方正兰亭粗黑简体</vt:lpstr>
      <vt:lpstr>Arial</vt:lpstr>
      <vt:lpstr>Calibri</vt:lpstr>
      <vt:lpstr>Calibri Light</vt:lpstr>
      <vt:lpstr>Cambria Math</vt:lpstr>
      <vt:lpstr>Times New Roman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丫丫精饰</dc:title>
  <dc:subject>丫丫精饰</dc:subject>
  <dc:creator>丫丫精饰</dc:creator>
  <cp:keywords>https:/cyppt.taobao.com</cp:keywords>
  <dc:description>https://cyppt.taobao.com</dc:description>
  <cp:lastModifiedBy>1 1</cp:lastModifiedBy>
  <cp:revision>56</cp:revision>
  <dcterms:created xsi:type="dcterms:W3CDTF">2016-03-16T13:16:00Z</dcterms:created>
  <dcterms:modified xsi:type="dcterms:W3CDTF">2024-09-30T15:22:23Z</dcterms:modified>
  <cp:category>https://cyppt.taobao.com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2052-12.1.0.16120</vt:lpwstr>
  </property>
  <property fmtid="{D5CDD505-2E9C-101B-9397-08002B2CF9AE}" pid="3" name="ICV">
    <vt:lpwstr>5856903BCEF34146AD461351A79D52E8</vt:lpwstr>
  </property>
</Properties>
</file>